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29"/>
  </p:notesMasterIdLst>
  <p:sldIdLst>
    <p:sldId id="275" r:id="rId3"/>
    <p:sldId id="258" r:id="rId4"/>
    <p:sldId id="259" r:id="rId5"/>
    <p:sldId id="260" r:id="rId6"/>
    <p:sldId id="261" r:id="rId7"/>
    <p:sldId id="262" r:id="rId8"/>
    <p:sldId id="263" r:id="rId9"/>
    <p:sldId id="276" r:id="rId10"/>
    <p:sldId id="286" r:id="rId11"/>
    <p:sldId id="287" r:id="rId12"/>
    <p:sldId id="288" r:id="rId13"/>
    <p:sldId id="264" r:id="rId14"/>
    <p:sldId id="265" r:id="rId15"/>
    <p:sldId id="266" r:id="rId16"/>
    <p:sldId id="267" r:id="rId17"/>
    <p:sldId id="281" r:id="rId18"/>
    <p:sldId id="278" r:id="rId19"/>
    <p:sldId id="277" r:id="rId20"/>
    <p:sldId id="269" r:id="rId21"/>
    <p:sldId id="270" r:id="rId22"/>
    <p:sldId id="271" r:id="rId23"/>
    <p:sldId id="273" r:id="rId24"/>
    <p:sldId id="280" r:id="rId25"/>
    <p:sldId id="282" r:id="rId26"/>
    <p:sldId id="284" r:id="rId27"/>
    <p:sldId id="279" r:id="rId28"/>
  </p:sldIdLst>
  <p:sldSz cx="9144000" cy="5143500" type="screen16x9"/>
  <p:notesSz cx="6858000" cy="9144000"/>
  <p:embeddedFontLst>
    <p:embeddedFont>
      <p:font typeface="Andale Mono" panose="020B0509000000000004" pitchFamily="49" charset="0"/>
      <p:regular r:id="rId30"/>
    </p:embeddedFont>
    <p:embeddedFont>
      <p:font typeface="Apple Braille" pitchFamily="2" charset="0"/>
      <p:regular r:id="rId31"/>
    </p:embeddedFont>
    <p:embeddedFont>
      <p:font typeface="Barlow" pitchFamily="2" charset="0"/>
      <p:regular r:id="rId32"/>
      <p:bold r:id="rId33"/>
      <p:italic r:id="rId34"/>
      <p:boldItalic r:id="rId35"/>
    </p:embeddedFont>
    <p:embeddedFont>
      <p:font typeface="Bauhaus 93" pitchFamily="82" charset="0"/>
      <p:regular r:id="rId36"/>
    </p:embeddedFont>
    <p:embeddedFont>
      <p:font typeface="Open Sans" panose="020B0606030504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39F96"/>
    <a:srgbClr val="ABC19C"/>
    <a:srgbClr val="ED3833"/>
    <a:srgbClr val="7DDDD3"/>
    <a:srgbClr val="F1C8D2"/>
    <a:srgbClr val="E9DE4A"/>
    <a:srgbClr val="9DE0FB"/>
    <a:srgbClr val="638B65"/>
    <a:srgbClr val="4367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بلا نمط، شبكة جدول">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3"/>
  </p:normalViewPr>
  <p:slideViewPr>
    <p:cSldViewPr snapToGrid="0">
      <p:cViewPr varScale="1">
        <p:scale>
          <a:sx n="144" d="100"/>
          <a:sy n="144" d="100"/>
        </p:scale>
        <p:origin x="720" y="192"/>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7515110cb_1_20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41" name="Google Shape;141;g57515110cb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2ab51fd84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g62ab51fd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2a7771621_0_7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234" name="Google Shape;234;g62a777162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62a7771621_0_7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0" name="Google Shape;240;g62a7771621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2a7771621_0_8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9" name="Google Shape;249;g62a7771621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2ab51fd84_0_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67" name="Google Shape;267;g62ab51fd8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7515110cb_1_2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150" name="Google Shape;150;g57515110cb_1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2a7771621_0_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6" name="Google Shape;156;g62a777162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2a7771621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5" name="Google Shape;165;g62a77716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62a7771621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4" name="Google Shape;174;g62a777162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2a7771621_0_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3" name="Google Shape;183;g62a777162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2a7771621_0_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92" name="Google Shape;192;g62a777162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62a7771621_0_3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201" name="Google Shape;201;g62a777162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1265ad5f5_0_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g61265ad5f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gue" type="tx">
  <p:cSld name="TITLE_AND_BODY">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1" name="Google Shape;61;p1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FFFFFF"/>
        </a:solidFill>
        <a:effectLst/>
      </p:bgPr>
    </p:bg>
    <p:spTree>
      <p:nvGrpSpPr>
        <p:cNvPr id="1" name="Shape 62"/>
        <p:cNvGrpSpPr/>
        <p:nvPr/>
      </p:nvGrpSpPr>
      <p:grpSpPr>
        <a:xfrm>
          <a:off x="0" y="0"/>
          <a:ext cx="0" cy="0"/>
          <a:chOff x="0" y="0"/>
          <a:chExt cx="0" cy="0"/>
        </a:xfrm>
      </p:grpSpPr>
      <p:sp>
        <p:nvSpPr>
          <p:cNvPr id="63" name="Google Shape;63;p16"/>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4" name="Google Shape;64;p16"/>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5" name="Google Shape;65;p16"/>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6" name="Google Shape;66;p16"/>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
        <p:nvSpPr>
          <p:cNvPr id="67" name="Google Shape;67;p16"/>
          <p:cNvSpPr txBox="1">
            <a:spLocks noGrp="1"/>
          </p:cNvSpPr>
          <p:nvPr>
            <p:ph type="body" idx="3"/>
          </p:nvPr>
        </p:nvSpPr>
        <p:spPr>
          <a:xfrm>
            <a:off x="457200" y="1715877"/>
            <a:ext cx="8229600" cy="2857800"/>
          </a:xfrm>
          <a:prstGeom prst="rect">
            <a:avLst/>
          </a:prstGeom>
          <a:noFill/>
          <a:ln>
            <a:noFill/>
          </a:ln>
        </p:spPr>
        <p:txBody>
          <a:bodyPr spcFirstLastPara="1" wrap="square" lIns="34275" tIns="34275" rIns="34275" bIns="34275" anchor="ctr" anchorCtr="0">
            <a:noAutofit/>
          </a:bodyPr>
          <a:lstStyle>
            <a:lvl1pPr marL="457200" marR="0" lvl="0"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gue with Subtitle">
  <p:cSld name="Segue with Subtitle">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0" name="Google Shape;70;p17"/>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71" name="Google Shape;71;p1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gue with Subtitle Light">
  <p:cSld name="Segue with Subtitle Light">
    <p:bg>
      <p:bgPr>
        <a:solidFill>
          <a:srgbClr val="02B3E4"/>
        </a:solidFill>
        <a:effectLst/>
      </p:bgPr>
    </p:bg>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4" name="Google Shape;74;p18"/>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75" name="Google Shape;75;p1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gue Light">
  <p:cSld name="Segue Light">
    <p:bg>
      <p:bgPr>
        <a:solidFill>
          <a:srgbClr val="02B3E4"/>
        </a:solidFill>
        <a:effectLst/>
      </p:bgPr>
    </p:bg>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8" name="Google Shape;78;p1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FFFF"/>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457200" y="667978"/>
            <a:ext cx="8229600" cy="2665800"/>
          </a:xfrm>
          <a:prstGeom prst="rect">
            <a:avLst/>
          </a:prstGeom>
          <a:noFill/>
          <a:ln>
            <a:noFill/>
          </a:ln>
        </p:spPr>
        <p:txBody>
          <a:bodyPr spcFirstLastPara="1" wrap="square" lIns="34275" tIns="34275" rIns="34275" bIns="34275" anchor="b" anchorCtr="0">
            <a:noAutofit/>
          </a:bodyPr>
          <a:lstStyle>
            <a:lvl1pPr marL="152400" marR="0" lvl="0" indent="-152400" algn="l" rtl="0">
              <a:lnSpc>
                <a:spcPct val="100000"/>
              </a:lnSpc>
              <a:spcBef>
                <a:spcPts val="0"/>
              </a:spcBef>
              <a:spcAft>
                <a:spcPts val="0"/>
              </a:spcAft>
              <a:buClr>
                <a:srgbClr val="2D3D4A"/>
              </a:buClr>
              <a:buSzPts val="500"/>
              <a:buFont typeface="Open Sans"/>
              <a:buNone/>
              <a:defRPr sz="3600" b="0" i="1"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81" name="Google Shape;81;p20"/>
          <p:cNvSpPr txBox="1">
            <a:spLocks noGrp="1"/>
          </p:cNvSpPr>
          <p:nvPr>
            <p:ph type="body" idx="1"/>
          </p:nvPr>
        </p:nvSpPr>
        <p:spPr>
          <a:xfrm>
            <a:off x="609600" y="3419475"/>
            <a:ext cx="8077200" cy="7449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2" name="Google Shape;82;p2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with Content">
  <p:cSld name="Title with Content">
    <p:bg>
      <p:bgPr>
        <a:solidFill>
          <a:srgbClr val="FFFFFF"/>
        </a:solidFill>
        <a:effectLst/>
      </p:bgPr>
    </p:bg>
    <p:spTree>
      <p:nvGrpSpPr>
        <p:cNvPr id="1" name="Shape 83"/>
        <p:cNvGrpSpPr/>
        <p:nvPr/>
      </p:nvGrpSpPr>
      <p:grpSpPr>
        <a:xfrm>
          <a:off x="0" y="0"/>
          <a:ext cx="0" cy="0"/>
          <a:chOff x="0" y="0"/>
          <a:chExt cx="0" cy="0"/>
        </a:xfrm>
      </p:grpSpPr>
      <p:sp>
        <p:nvSpPr>
          <p:cNvPr id="84" name="Google Shape;84;p21"/>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5" name="Google Shape;85;p21"/>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6" name="Google Shape;86;p21"/>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87" name="Google Shape;87;p21"/>
          <p:cNvSpPr txBox="1">
            <a:spLocks noGrp="1"/>
          </p:cNvSpPr>
          <p:nvPr>
            <p:ph type="body" idx="3"/>
          </p:nvPr>
        </p:nvSpPr>
        <p:spPr>
          <a:xfrm>
            <a:off x="457200" y="1714500"/>
            <a:ext cx="8229600" cy="28575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8" name="Google Shape;88;p21"/>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with Content &amp; Image">
  <p:cSld name="Title with Content &amp; Image">
    <p:bg>
      <p:bgPr>
        <a:solidFill>
          <a:srgbClr val="FFFFFF"/>
        </a:solidFill>
        <a:effectLst/>
      </p:bgPr>
    </p:bg>
    <p:spTree>
      <p:nvGrpSpPr>
        <p:cNvPr id="1" name="Shape 89"/>
        <p:cNvGrpSpPr/>
        <p:nvPr/>
      </p:nvGrpSpPr>
      <p:grpSpPr>
        <a:xfrm>
          <a:off x="0" y="0"/>
          <a:ext cx="0" cy="0"/>
          <a:chOff x="0" y="0"/>
          <a:chExt cx="0" cy="0"/>
        </a:xfrm>
      </p:grpSpPr>
      <p:sp>
        <p:nvSpPr>
          <p:cNvPr id="90" name="Google Shape;90;p22"/>
          <p:cNvSpPr txBox="1">
            <a:spLocks noGrp="1"/>
          </p:cNvSpPr>
          <p:nvPr>
            <p:ph type="body" idx="1"/>
          </p:nvPr>
        </p:nvSpPr>
        <p:spPr>
          <a:xfrm>
            <a:off x="457200" y="912875"/>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1" name="Google Shape;91;p22"/>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2" name="Google Shape;92;p22"/>
          <p:cNvSpPr txBox="1">
            <a:spLocks noGrp="1"/>
          </p:cNvSpPr>
          <p:nvPr>
            <p:ph type="title"/>
          </p:nvPr>
        </p:nvSpPr>
        <p:spPr>
          <a:xfrm>
            <a:off x="457200" y="304800"/>
            <a:ext cx="8229600" cy="5937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93" name="Google Shape;93;p22"/>
          <p:cNvSpPr txBox="1">
            <a:spLocks noGrp="1"/>
          </p:cNvSpPr>
          <p:nvPr>
            <p:ph type="body" idx="3"/>
          </p:nvPr>
        </p:nvSpPr>
        <p:spPr>
          <a:xfrm>
            <a:off x="457200" y="1714500"/>
            <a:ext cx="4025100" cy="28575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Open Sans"/>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4" name="Google Shape;94;p22"/>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
        <p:nvSpPr>
          <p:cNvPr id="95" name="Google Shape;95;p22"/>
          <p:cNvSpPr>
            <a:spLocks noGrp="1"/>
          </p:cNvSpPr>
          <p:nvPr>
            <p:ph type="pic" idx="4"/>
          </p:nvPr>
        </p:nvSpPr>
        <p:spPr>
          <a:xfrm>
            <a:off x="4662488" y="1714500"/>
            <a:ext cx="4024200" cy="28575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p:cSld name="Image">
    <p:bg>
      <p:bgPr>
        <a:solidFill>
          <a:srgbClr val="2D3D4A"/>
        </a:solidFill>
        <a:effectLst/>
      </p:bgPr>
    </p:bg>
    <p:spTree>
      <p:nvGrpSpPr>
        <p:cNvPr id="1" name="Shape 96"/>
        <p:cNvGrpSpPr/>
        <p:nvPr/>
      </p:nvGrpSpPr>
      <p:grpSpPr>
        <a:xfrm>
          <a:off x="0" y="0"/>
          <a:ext cx="0" cy="0"/>
          <a:chOff x="0" y="0"/>
          <a:chExt cx="0" cy="0"/>
        </a:xfrm>
      </p:grpSpPr>
      <p:sp>
        <p:nvSpPr>
          <p:cNvPr id="97" name="Google Shape;97;p23"/>
          <p:cNvSpPr>
            <a:spLocks noGrp="1"/>
          </p:cNvSpPr>
          <p:nvPr>
            <p:ph type="pic" idx="2"/>
          </p:nvPr>
        </p:nvSpPr>
        <p:spPr>
          <a:xfrm>
            <a:off x="0" y="0"/>
            <a:ext cx="9144000" cy="51435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8" name="Google Shape;98;p2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emo">
  <p:cSld name="Demo">
    <p:spTree>
      <p:nvGrpSpPr>
        <p:cNvPr id="1" name="Shape 99"/>
        <p:cNvGrpSpPr/>
        <p:nvPr/>
      </p:nvGrpSpPr>
      <p:grpSpPr>
        <a:xfrm>
          <a:off x="0" y="0"/>
          <a:ext cx="0" cy="0"/>
          <a:chOff x="0" y="0"/>
          <a:chExt cx="0" cy="0"/>
        </a:xfrm>
      </p:grpSpPr>
      <p:pic>
        <p:nvPicPr>
          <p:cNvPr id="100" name="Google Shape;100;p24"/>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101" name="Google Shape;101;p24"/>
          <p:cNvSpPr txBox="1">
            <a:spLocks noGrp="1"/>
          </p:cNvSpPr>
          <p:nvPr>
            <p:ph type="body" idx="1"/>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457200" marR="0" lvl="0" indent="-2286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02" name="Google Shape;102;p2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ogo A Dark">
  <p:cSld name="Logo A Dark">
    <p:spTree>
      <p:nvGrpSpPr>
        <p:cNvPr id="1" name="Shape 103"/>
        <p:cNvGrpSpPr/>
        <p:nvPr/>
      </p:nvGrpSpPr>
      <p:grpSpPr>
        <a:xfrm>
          <a:off x="0" y="0"/>
          <a:ext cx="0" cy="0"/>
          <a:chOff x="0" y="0"/>
          <a:chExt cx="0" cy="0"/>
        </a:xfrm>
      </p:grpSpPr>
      <p:sp>
        <p:nvSpPr>
          <p:cNvPr id="104" name="Google Shape;104;p25"/>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sz="500"/>
          </a:p>
        </p:txBody>
      </p:sp>
      <p:sp>
        <p:nvSpPr>
          <p:cNvPr id="105" name="Google Shape;105;p25"/>
          <p:cNvSpPr/>
          <p:nvPr/>
        </p:nvSpPr>
        <p:spPr>
          <a:xfrm>
            <a:off x="3796401" y="3514398"/>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Font typeface="Open Sans"/>
              <a:buNone/>
            </a:pPr>
            <a:r>
              <a:rPr lang="en" sz="1800" b="0" i="0" u="none" strike="noStrike" cap="none">
                <a:solidFill>
                  <a:srgbClr val="FFFFFF"/>
                </a:solidFill>
                <a:latin typeface="Open Sans"/>
                <a:ea typeface="Open Sans"/>
                <a:cs typeface="Open Sans"/>
                <a:sym typeface="Open Sans"/>
              </a:rPr>
              <a:t>Be in Demand</a:t>
            </a:r>
            <a:endParaRPr sz="500"/>
          </a:p>
        </p:txBody>
      </p:sp>
      <p:pic>
        <p:nvPicPr>
          <p:cNvPr id="106" name="Google Shape;106;p25"/>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107" name="Google Shape;107;p2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ogo A Light">
  <p:cSld name="Logo A Light">
    <p:bg>
      <p:bgPr>
        <a:solidFill>
          <a:srgbClr val="02B3E4"/>
        </a:solidFill>
        <a:effectLst/>
      </p:bgPr>
    </p:bg>
    <p:spTree>
      <p:nvGrpSpPr>
        <p:cNvPr id="1" name="Shape 108"/>
        <p:cNvGrpSpPr/>
        <p:nvPr/>
      </p:nvGrpSpPr>
      <p:grpSpPr>
        <a:xfrm>
          <a:off x="0" y="0"/>
          <a:ext cx="0" cy="0"/>
          <a:chOff x="0" y="0"/>
          <a:chExt cx="0" cy="0"/>
        </a:xfrm>
      </p:grpSpPr>
      <p:sp>
        <p:nvSpPr>
          <p:cNvPr id="109" name="Google Shape;109;p26"/>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sz="500"/>
          </a:p>
        </p:txBody>
      </p:sp>
      <p:sp>
        <p:nvSpPr>
          <p:cNvPr id="110" name="Google Shape;110;p26"/>
          <p:cNvSpPr/>
          <p:nvPr/>
        </p:nvSpPr>
        <p:spPr>
          <a:xfrm>
            <a:off x="3796401" y="3514725"/>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Font typeface="Open Sans"/>
              <a:buNone/>
            </a:pPr>
            <a:r>
              <a:rPr lang="en" sz="1800" b="0" i="0" u="none" strike="noStrike" cap="none">
                <a:solidFill>
                  <a:srgbClr val="FAFBFC"/>
                </a:solidFill>
                <a:latin typeface="Open Sans"/>
                <a:ea typeface="Open Sans"/>
                <a:cs typeface="Open Sans"/>
                <a:sym typeface="Open Sans"/>
              </a:rPr>
              <a:t>Be in Demand</a:t>
            </a:r>
            <a:endParaRPr sz="500"/>
          </a:p>
        </p:txBody>
      </p:sp>
      <p:pic>
        <p:nvPicPr>
          <p:cNvPr id="111" name="Google Shape;111;p26"/>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112" name="Google Shape;112;p2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ogo B Dark">
  <p:cSld name="Logo B Dark">
    <p:spTree>
      <p:nvGrpSpPr>
        <p:cNvPr id="1" name="Shape 113"/>
        <p:cNvGrpSpPr/>
        <p:nvPr/>
      </p:nvGrpSpPr>
      <p:grpSpPr>
        <a:xfrm>
          <a:off x="0" y="0"/>
          <a:ext cx="0" cy="0"/>
          <a:chOff x="0" y="0"/>
          <a:chExt cx="0" cy="0"/>
        </a:xfrm>
      </p:grpSpPr>
      <p:sp>
        <p:nvSpPr>
          <p:cNvPr id="114" name="Google Shape;114;p27"/>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sz="500"/>
          </a:p>
        </p:txBody>
      </p:sp>
      <p:sp>
        <p:nvSpPr>
          <p:cNvPr id="115" name="Google Shape;115;p27"/>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Font typeface="Open Sans"/>
              <a:buNone/>
            </a:pPr>
            <a:r>
              <a:rPr lang="en" sz="1800" b="0" i="0" u="none" strike="noStrike" cap="none">
                <a:solidFill>
                  <a:srgbClr val="FFFFFF"/>
                </a:solidFill>
                <a:latin typeface="Open Sans"/>
                <a:ea typeface="Open Sans"/>
                <a:cs typeface="Open Sans"/>
                <a:sym typeface="Open Sans"/>
              </a:rPr>
              <a:t>Be in Demand</a:t>
            </a:r>
            <a:endParaRPr sz="500"/>
          </a:p>
        </p:txBody>
      </p:sp>
      <p:pic>
        <p:nvPicPr>
          <p:cNvPr id="116" name="Google Shape;116;p27"/>
          <p:cNvPicPr preferRelativeResize="0"/>
          <p:nvPr/>
        </p:nvPicPr>
        <p:blipFill rotWithShape="1">
          <a:blip r:embed="rId2">
            <a:alphaModFix/>
          </a:blip>
          <a:srcRect/>
          <a:stretch/>
        </p:blipFill>
        <p:spPr>
          <a:xfrm>
            <a:off x="2500679" y="2221260"/>
            <a:ext cx="4143300" cy="720000"/>
          </a:xfrm>
          <a:prstGeom prst="rect">
            <a:avLst/>
          </a:prstGeom>
          <a:noFill/>
          <a:ln>
            <a:noFill/>
          </a:ln>
        </p:spPr>
      </p:pic>
      <p:sp>
        <p:nvSpPr>
          <p:cNvPr id="117" name="Google Shape;117;p2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ogo B Light">
  <p:cSld name="Logo B Light">
    <p:bg>
      <p:bgPr>
        <a:solidFill>
          <a:srgbClr val="02B3E4"/>
        </a:solidFill>
        <a:effectLst/>
      </p:bgPr>
    </p:bg>
    <p:spTree>
      <p:nvGrpSpPr>
        <p:cNvPr id="1" name="Shape 118"/>
        <p:cNvGrpSpPr/>
        <p:nvPr/>
      </p:nvGrpSpPr>
      <p:grpSpPr>
        <a:xfrm>
          <a:off x="0" y="0"/>
          <a:ext cx="0" cy="0"/>
          <a:chOff x="0" y="0"/>
          <a:chExt cx="0" cy="0"/>
        </a:xfrm>
      </p:grpSpPr>
      <p:sp>
        <p:nvSpPr>
          <p:cNvPr id="119" name="Google Shape;119;p28"/>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sz="500"/>
          </a:p>
        </p:txBody>
      </p:sp>
      <p:sp>
        <p:nvSpPr>
          <p:cNvPr id="120" name="Google Shape;120;p28"/>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Font typeface="Open Sans"/>
              <a:buNone/>
            </a:pPr>
            <a:r>
              <a:rPr lang="en" sz="1800" b="0" i="0" u="none" strike="noStrike" cap="none">
                <a:solidFill>
                  <a:srgbClr val="FAFBFC"/>
                </a:solidFill>
                <a:latin typeface="Open Sans"/>
                <a:ea typeface="Open Sans"/>
                <a:cs typeface="Open Sans"/>
                <a:sym typeface="Open Sans"/>
              </a:rPr>
              <a:t>Be in Demand</a:t>
            </a:r>
            <a:endParaRPr sz="500"/>
          </a:p>
        </p:txBody>
      </p:sp>
      <p:pic>
        <p:nvPicPr>
          <p:cNvPr id="121" name="Google Shape;121;p28"/>
          <p:cNvPicPr preferRelativeResize="0"/>
          <p:nvPr/>
        </p:nvPicPr>
        <p:blipFill rotWithShape="1">
          <a:blip r:embed="rId2">
            <a:alphaModFix/>
          </a:blip>
          <a:srcRect/>
          <a:stretch/>
        </p:blipFill>
        <p:spPr>
          <a:xfrm>
            <a:off x="2500313" y="2221260"/>
            <a:ext cx="4143300" cy="720000"/>
          </a:xfrm>
          <a:prstGeom prst="rect">
            <a:avLst/>
          </a:prstGeom>
          <a:noFill/>
          <a:ln>
            <a:noFill/>
          </a:ln>
        </p:spPr>
      </p:pic>
      <p:sp>
        <p:nvSpPr>
          <p:cNvPr id="122" name="Google Shape;122;p2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p:cSld name="Blank">
    <p:bg>
      <p:bgPr>
        <a:solidFill>
          <a:srgbClr val="FFFFFF"/>
        </a:solidFill>
        <a:effectLst/>
      </p:bgPr>
    </p:bg>
    <p:spTree>
      <p:nvGrpSpPr>
        <p:cNvPr id="1" name="Shape 123"/>
        <p:cNvGrpSpPr/>
        <p:nvPr/>
      </p:nvGrpSpPr>
      <p:grpSpPr>
        <a:xfrm>
          <a:off x="0" y="0"/>
          <a:ext cx="0" cy="0"/>
          <a:chOff x="0" y="0"/>
          <a:chExt cx="0" cy="0"/>
        </a:xfrm>
      </p:grpSpPr>
      <p:sp>
        <p:nvSpPr>
          <p:cNvPr id="124" name="Google Shape;124;p2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E3D49"/>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2" name="Google Shape;52;p13"/>
          <p:cNvSpPr txBox="1">
            <a:spLocks noGrp="1"/>
          </p:cNvSpPr>
          <p:nvPr>
            <p:ph type="body" idx="1"/>
          </p:nvPr>
        </p:nvSpPr>
        <p:spPr>
          <a:xfrm>
            <a:off x="614363" y="2662238"/>
            <a:ext cx="79152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53" name="Google Shape;53;p1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pn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png"/><Relationship Id="rId5" Type="http://schemas.openxmlformats.org/officeDocument/2006/relationships/image" Target="../media/image13.jp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8" Type="http://schemas.openxmlformats.org/officeDocument/2006/relationships/hyperlink" Target="http://www.grubhub.com/" TargetMode="External"/><Relationship Id="rId3" Type="http://schemas.openxmlformats.org/officeDocument/2006/relationships/slideLayout" Target="../slideLayouts/slideLayout19.xml"/><Relationship Id="rId7" Type="http://schemas.openxmlformats.org/officeDocument/2006/relationships/hyperlink" Target="https://www.g2.com/products/grubhub/discuss" TargetMode="Externa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s://www.grubhub.com/mobile_home" TargetMode="External"/><Relationship Id="rId5" Type="http://schemas.openxmlformats.org/officeDocument/2006/relationships/image" Target="../media/image15.png"/><Relationship Id="rId4" Type="http://schemas.openxmlformats.org/officeDocument/2006/relationships/notesSlide" Target="../notesSlides/notesSlide9.xml"/><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s://deliveroo.co.uk/" TargetMode="External"/><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hyperlink" Target="https://www.linkedin.com/company/2837535/" TargetMode="External"/><Relationship Id="rId5" Type="http://schemas.openxmlformats.org/officeDocument/2006/relationships/hyperlink" Target="http://deliveroo.co.uk/" TargetMode="External"/><Relationship Id="rId4" Type="http://schemas.openxmlformats.org/officeDocument/2006/relationships/hyperlink" Target="https://www.g2.com/products/deliveroo/discuss"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7.png"/><Relationship Id="rId5" Type="http://schemas.openxmlformats.org/officeDocument/2006/relationships/hyperlink" Target="https://www.moneycrashers.com/go/grubhub-drivers" TargetMode="External"/><Relationship Id="rId4" Type="http://schemas.openxmlformats.org/officeDocument/2006/relationships/hyperlink" Target="https://www.moneycrashers.com/go/doordash-dasher"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8.xml"/><Relationship Id="rId7" Type="http://schemas.openxmlformats.org/officeDocument/2006/relationships/image" Target="../media/image17.jpe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hyperlink" Target="https://craft.co/doordash" TargetMode="External"/><Relationship Id="rId5" Type="http://schemas.openxmlformats.org/officeDocument/2006/relationships/hyperlink" Target="https://craft.co/grubhub" TargetMode="External"/><Relationship Id="rId10" Type="http://schemas.openxmlformats.org/officeDocument/2006/relationships/image" Target="../media/image7.png"/><Relationship Id="rId4" Type="http://schemas.openxmlformats.org/officeDocument/2006/relationships/hyperlink" Target="https://craft.co/deliveroo" TargetMode="External"/><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7.png"/><Relationship Id="rId5" Type="http://schemas.openxmlformats.org/officeDocument/2006/relationships/image" Target="../media/image20.jpg"/><Relationship Id="rId4"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7.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7.png"/><Relationship Id="rId5" Type="http://schemas.openxmlformats.org/officeDocument/2006/relationships/image" Target="../media/image23.png"/><Relationship Id="rId4"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7.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hyperlink" Target="https://medium.com/@DoorDash/bbc61ac0cb8c" TargetMode="Externa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hyperlink" Target="https://www.g2.com/products/deliveroo/reviews" TargetMode="External"/><Relationship Id="rId13" Type="http://schemas.openxmlformats.org/officeDocument/2006/relationships/hyperlink" Target="https://ir.doordash.com/overview/default.aspx" TargetMode="External"/><Relationship Id="rId3" Type="http://schemas.openxmlformats.org/officeDocument/2006/relationships/hyperlink" Target="https://craft.co/doordash/competitors?competitors=doordash%2Cgrubhub%2Cdeliveroo" TargetMode="External"/><Relationship Id="rId7" Type="http://schemas.openxmlformats.org/officeDocument/2006/relationships/hyperlink" Target="https://agiletech.medium.com/doordash-business-model-revenue-sources-9bde771f1d0e" TargetMode="External"/><Relationship Id="rId12" Type="http://schemas.openxmlformats.org/officeDocument/2006/relationships/hyperlink" Target="https://get.doordash.com/profit-calculator" TargetMode="External"/><Relationship Id="rId2" Type="http://schemas.openxmlformats.org/officeDocument/2006/relationships/hyperlink" Target="https://www.askattest.com/blog/strategy/doordash-growth-strategy" TargetMode="External"/><Relationship Id="rId1" Type="http://schemas.openxmlformats.org/officeDocument/2006/relationships/slideLayout" Target="../slideLayouts/slideLayout18.xml"/><Relationship Id="rId6" Type="http://schemas.openxmlformats.org/officeDocument/2006/relationships/hyperlink" Target="https://work.doordash.com/" TargetMode="External"/><Relationship Id="rId11" Type="http://schemas.openxmlformats.org/officeDocument/2006/relationships/hyperlink" Target="https://medium.com/flutter-community/how-much-does-it-cost-to-make-an-mobile-app-like-ubereats-and-deliveroo-df3a5cd52733" TargetMode="External"/><Relationship Id="rId5" Type="http://schemas.openxmlformats.org/officeDocument/2006/relationships/hyperlink" Target="https://dasher.doordash.com/en-us/" TargetMode="External"/><Relationship Id="rId10" Type="http://schemas.openxmlformats.org/officeDocument/2006/relationships/hyperlink" Target="https://www.spglobal.com/marketintelligence/en/news-insights/latest-news-headlines/doordash-poised-to-grow-despite-challenges-experts-say-ahead-of-public-debut-61596291" TargetMode="External"/><Relationship Id="rId4" Type="http://schemas.openxmlformats.org/officeDocument/2006/relationships/hyperlink" Target="https://productmint.com/the-doordash-business-model-how-does-doordash-make-money/" TargetMode="External"/><Relationship Id="rId9" Type="http://schemas.openxmlformats.org/officeDocument/2006/relationships/hyperlink" Target="https://www.g2.com/products/grubhub/reviews"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9.jp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11.jp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11.jp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12.jp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8DC88E17-5099-524D-9F0E-17430C3F6559}"/>
              </a:ext>
            </a:extLst>
          </p:cNvPr>
          <p:cNvSpPr>
            <a:spLocks noGrp="1"/>
          </p:cNvSpPr>
          <p:nvPr>
            <p:ph type="title"/>
          </p:nvPr>
        </p:nvSpPr>
        <p:spPr>
          <a:xfrm>
            <a:off x="788670" y="2931007"/>
            <a:ext cx="8229600" cy="1390800"/>
          </a:xfrm>
        </p:spPr>
        <p:txBody>
          <a:bodyPr/>
          <a:lstStyle/>
          <a:p>
            <a:r>
              <a:rPr lang="en-US" sz="4800" dirty="0">
                <a:solidFill>
                  <a:schemeClr val="bg1">
                    <a:lumMod val="20000"/>
                    <a:lumOff val="80000"/>
                  </a:schemeClr>
                </a:solidFill>
                <a:latin typeface="Bauhaus 93" pitchFamily="82" charset="0"/>
              </a:rPr>
              <a:t>Product Pitch </a:t>
            </a:r>
            <a:br>
              <a:rPr lang="en-US" sz="4800" dirty="0">
                <a:solidFill>
                  <a:schemeClr val="bg1">
                    <a:lumMod val="20000"/>
                    <a:lumOff val="80000"/>
                  </a:schemeClr>
                </a:solidFill>
                <a:latin typeface="Bauhaus 93" pitchFamily="82" charset="0"/>
              </a:rPr>
            </a:br>
            <a:r>
              <a:rPr lang="en-US" sz="4800" dirty="0" err="1">
                <a:solidFill>
                  <a:schemeClr val="bg1">
                    <a:lumMod val="20000"/>
                    <a:lumOff val="80000"/>
                  </a:schemeClr>
                </a:solidFill>
                <a:latin typeface="Bauhaus 93" pitchFamily="82" charset="0"/>
              </a:rPr>
              <a:t>DoorDash</a:t>
            </a:r>
            <a:r>
              <a:rPr lang="en-US" sz="4800" dirty="0">
                <a:solidFill>
                  <a:schemeClr val="bg1">
                    <a:lumMod val="20000"/>
                    <a:lumOff val="80000"/>
                  </a:schemeClr>
                </a:solidFill>
                <a:latin typeface="Bauhaus 93" pitchFamily="82" charset="0"/>
              </a:rPr>
              <a:t> Project scenarios</a:t>
            </a:r>
            <a:br>
              <a:rPr lang="en" b="1" dirty="0">
                <a:solidFill>
                  <a:schemeClr val="bg1">
                    <a:lumMod val="20000"/>
                    <a:lumOff val="80000"/>
                  </a:schemeClr>
                </a:solidFill>
                <a:latin typeface="Bauhaus 93" pitchFamily="82" charset="0"/>
              </a:rPr>
            </a:br>
            <a:endParaRPr lang="ar-KR" dirty="0"/>
          </a:p>
        </p:txBody>
      </p:sp>
      <p:sp>
        <p:nvSpPr>
          <p:cNvPr id="3" name="مربع نص 2">
            <a:extLst>
              <a:ext uri="{FF2B5EF4-FFF2-40B4-BE49-F238E27FC236}">
                <a16:creationId xmlns:a16="http://schemas.microsoft.com/office/drawing/2014/main" id="{F565B575-A9C0-1349-B173-81A0788B3BA5}"/>
              </a:ext>
            </a:extLst>
          </p:cNvPr>
          <p:cNvSpPr txBox="1"/>
          <p:nvPr/>
        </p:nvSpPr>
        <p:spPr>
          <a:xfrm>
            <a:off x="6315739" y="4425536"/>
            <a:ext cx="2828261" cy="830997"/>
          </a:xfrm>
          <a:prstGeom prst="rect">
            <a:avLst/>
          </a:prstGeom>
          <a:noFill/>
        </p:spPr>
        <p:txBody>
          <a:bodyPr wrap="square" rtlCol="1">
            <a:spAutoFit/>
          </a:bodyPr>
          <a:lstStyle/>
          <a:p>
            <a:r>
              <a:rPr lang="en-US" sz="1600" b="1" dirty="0">
                <a:solidFill>
                  <a:schemeClr val="bg1">
                    <a:lumMod val="20000"/>
                    <a:lumOff val="80000"/>
                  </a:schemeClr>
                </a:solidFill>
                <a:latin typeface="Andale Mono" panose="020B0509000000000004" pitchFamily="49" charset="0"/>
              </a:rPr>
              <a:t>Product Owner: [</a:t>
            </a:r>
            <a:r>
              <a:rPr lang="en-US" sz="1600" b="1" dirty="0" err="1">
                <a:solidFill>
                  <a:srgbClr val="FF0000"/>
                </a:solidFill>
                <a:latin typeface="Andale Mono" panose="020B0509000000000004" pitchFamily="49" charset="0"/>
              </a:rPr>
              <a:t>Reham</a:t>
            </a:r>
            <a:r>
              <a:rPr lang="en-US" sz="1600" b="1" dirty="0">
                <a:solidFill>
                  <a:srgbClr val="FF0000"/>
                </a:solidFill>
                <a:latin typeface="Andale Mono" panose="020B0509000000000004" pitchFamily="49" charset="0"/>
              </a:rPr>
              <a:t> </a:t>
            </a:r>
            <a:r>
              <a:rPr lang="en-US" sz="1600" b="1" dirty="0" err="1">
                <a:solidFill>
                  <a:srgbClr val="FF0000"/>
                </a:solidFill>
                <a:latin typeface="Andale Mono" panose="020B0509000000000004" pitchFamily="49" charset="0"/>
              </a:rPr>
              <a:t>Dakhel</a:t>
            </a:r>
            <a:r>
              <a:rPr lang="en-US" sz="1600" b="1" dirty="0">
                <a:solidFill>
                  <a:srgbClr val="FF0000"/>
                </a:solidFill>
                <a:latin typeface="Andale Mono" panose="020B0509000000000004" pitchFamily="49" charset="0"/>
              </a:rPr>
              <a:t> </a:t>
            </a:r>
            <a:r>
              <a:rPr lang="en-US" sz="1600" b="1" dirty="0" err="1">
                <a:solidFill>
                  <a:srgbClr val="FF0000"/>
                </a:solidFill>
                <a:latin typeface="Andale Mono" panose="020B0509000000000004" pitchFamily="49" charset="0"/>
              </a:rPr>
              <a:t>Almaghathawi</a:t>
            </a:r>
            <a:r>
              <a:rPr lang="en-US" sz="1600" b="1" dirty="0">
                <a:solidFill>
                  <a:schemeClr val="bg1">
                    <a:lumMod val="20000"/>
                    <a:lumOff val="80000"/>
                  </a:schemeClr>
                </a:solidFill>
                <a:latin typeface="Andale Mono" panose="020B0509000000000004" pitchFamily="49" charset="0"/>
              </a:rPr>
              <a:t>]</a:t>
            </a:r>
          </a:p>
          <a:p>
            <a:endParaRPr lang="ar-KR" sz="1600" dirty="0"/>
          </a:p>
        </p:txBody>
      </p:sp>
      <p:pic>
        <p:nvPicPr>
          <p:cNvPr id="4" name="ملف صوتي 3">
            <a:hlinkClick r:id="" action="ppaction://media"/>
            <a:extLst>
              <a:ext uri="{FF2B5EF4-FFF2-40B4-BE49-F238E27FC236}">
                <a16:creationId xmlns:a16="http://schemas.microsoft.com/office/drawing/2014/main" id="{9FD26B08-83BD-BB4F-BB9C-D99DDE0336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56738403"/>
      </p:ext>
    </p:extLst>
  </p:cSld>
  <p:clrMapOvr>
    <a:masterClrMapping/>
  </p:clrMapOvr>
  <mc:AlternateContent xmlns:mc="http://schemas.openxmlformats.org/markup-compatibility/2006">
    <mc:Choice xmlns:p14="http://schemas.microsoft.com/office/powerpoint/2010/main" Requires="p14">
      <p:transition spd="slow" p14:dur="2000" advTm="30110"/>
    </mc:Choice>
    <mc:Fallback>
      <p:transition spd="slow" advTm="30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FC6E515A-2D6D-A041-A7CD-0577F5D6504A}"/>
              </a:ext>
            </a:extLst>
          </p:cNvPr>
          <p:cNvSpPr>
            <a:spLocks noGrp="1"/>
          </p:cNvSpPr>
          <p:nvPr>
            <p:ph type="body" idx="1"/>
          </p:nvPr>
        </p:nvSpPr>
        <p:spPr>
          <a:xfrm>
            <a:off x="116124" y="1467092"/>
            <a:ext cx="3443822" cy="309600"/>
          </a:xfrm>
        </p:spPr>
        <p:txBody>
          <a:bodyPr/>
          <a:lstStyle/>
          <a:p>
            <a:r>
              <a:rPr lang="en-US" dirty="0">
                <a:solidFill>
                  <a:srgbClr val="ABC19C"/>
                </a:solidFill>
              </a:rPr>
              <a:t>Initial Human Resources Cost</a:t>
            </a:r>
            <a:endParaRPr lang="ar-KR" dirty="0">
              <a:solidFill>
                <a:srgbClr val="ABC19C"/>
              </a:solidFill>
            </a:endParaRPr>
          </a:p>
        </p:txBody>
      </p:sp>
      <p:sp>
        <p:nvSpPr>
          <p:cNvPr id="4" name="عنوان 3">
            <a:extLst>
              <a:ext uri="{FF2B5EF4-FFF2-40B4-BE49-F238E27FC236}">
                <a16:creationId xmlns:a16="http://schemas.microsoft.com/office/drawing/2014/main" id="{28E8D211-0747-064B-8DB8-B12B5CBDD6AB}"/>
              </a:ext>
            </a:extLst>
          </p:cNvPr>
          <p:cNvSpPr>
            <a:spLocks noGrp="1"/>
          </p:cNvSpPr>
          <p:nvPr>
            <p:ph type="title"/>
          </p:nvPr>
        </p:nvSpPr>
        <p:spPr/>
        <p:txBody>
          <a:bodyPr/>
          <a:lstStyle/>
          <a:p>
            <a:r>
              <a:rPr lang="en" dirty="0">
                <a:solidFill>
                  <a:srgbClr val="FF0000"/>
                </a:solidFill>
              </a:rPr>
              <a:t>Return On Investment</a:t>
            </a:r>
            <a:endParaRPr lang="ar-KR" dirty="0"/>
          </a:p>
        </p:txBody>
      </p:sp>
      <p:sp>
        <p:nvSpPr>
          <p:cNvPr id="6" name="مربع نص 5">
            <a:extLst>
              <a:ext uri="{FF2B5EF4-FFF2-40B4-BE49-F238E27FC236}">
                <a16:creationId xmlns:a16="http://schemas.microsoft.com/office/drawing/2014/main" id="{BD359517-BCC4-6246-90BC-43E0757E8785}"/>
              </a:ext>
            </a:extLst>
          </p:cNvPr>
          <p:cNvSpPr txBox="1"/>
          <p:nvPr/>
        </p:nvSpPr>
        <p:spPr>
          <a:xfrm>
            <a:off x="357082" y="1855137"/>
            <a:ext cx="3443821" cy="2092881"/>
          </a:xfrm>
          <a:prstGeom prst="rect">
            <a:avLst/>
          </a:prstGeom>
          <a:noFill/>
        </p:spPr>
        <p:txBody>
          <a:bodyPr wrap="square" rtlCol="1">
            <a:spAutoFit/>
          </a:bodyPr>
          <a:lstStyle/>
          <a:p>
            <a:pPr rtl="1"/>
            <a:r>
              <a:rPr lang="en-US" sz="1800" b="1" u="sng" dirty="0">
                <a:solidFill>
                  <a:srgbClr val="FF0000"/>
                </a:solidFill>
              </a:rPr>
              <a:t>Preparing staff in Dollar$:</a:t>
            </a:r>
          </a:p>
          <a:p>
            <a:pPr rtl="1"/>
            <a:r>
              <a:rPr lang="en-US" dirty="0"/>
              <a:t>Project Manager.                    </a:t>
            </a:r>
            <a:r>
              <a:rPr lang="ar-KR" dirty="0"/>
              <a:t>115,0</a:t>
            </a:r>
            <a:r>
              <a:rPr lang="en-US" dirty="0"/>
              <a:t>0</a:t>
            </a:r>
            <a:r>
              <a:rPr lang="ar-KR" dirty="0"/>
              <a:t>0</a:t>
            </a:r>
            <a:endParaRPr lang="en-US" dirty="0"/>
          </a:p>
          <a:p>
            <a:pPr rtl="1"/>
            <a:r>
              <a:rPr lang="en-US" dirty="0"/>
              <a:t>UX/UI Developers                   </a:t>
            </a:r>
            <a:r>
              <a:rPr lang="ar-KR" dirty="0"/>
              <a:t>9</a:t>
            </a:r>
            <a:r>
              <a:rPr lang="en-US" dirty="0"/>
              <a:t>7,000</a:t>
            </a:r>
          </a:p>
          <a:p>
            <a:pPr rtl="1"/>
            <a:r>
              <a:rPr lang="en-US" dirty="0"/>
              <a:t>Android/IOS developers. </a:t>
            </a:r>
            <a:r>
              <a:rPr lang="ar-KR" dirty="0"/>
              <a:t> </a:t>
            </a:r>
            <a:r>
              <a:rPr lang="en-US" dirty="0"/>
              <a:t>      </a:t>
            </a:r>
            <a:r>
              <a:rPr lang="ar-KR" dirty="0"/>
              <a:t>115</a:t>
            </a:r>
            <a:r>
              <a:rPr lang="en-US" dirty="0"/>
              <a:t>,000</a:t>
            </a:r>
          </a:p>
          <a:p>
            <a:pPr rtl="1"/>
            <a:r>
              <a:rPr lang="en-US" dirty="0"/>
              <a:t>Backend Developers.              </a:t>
            </a:r>
            <a:r>
              <a:rPr lang="ar-KR" dirty="0"/>
              <a:t>75,000</a:t>
            </a:r>
            <a:endParaRPr lang="en-US" dirty="0"/>
          </a:p>
          <a:p>
            <a:pPr rtl="1"/>
            <a:r>
              <a:rPr lang="en-US" dirty="0"/>
              <a:t>QA Teams                                50,000</a:t>
            </a:r>
          </a:p>
          <a:p>
            <a:pPr rtl="1"/>
            <a:r>
              <a:rPr lang="en-US" dirty="0"/>
              <a:t>Delivery Manager.                  </a:t>
            </a:r>
            <a:r>
              <a:rPr lang="ar-KR" dirty="0"/>
              <a:t>102,</a:t>
            </a:r>
            <a:r>
              <a:rPr lang="en-US" dirty="0"/>
              <a:t>000</a:t>
            </a:r>
          </a:p>
          <a:p>
            <a:pPr rtl="1"/>
            <a:endParaRPr lang="en-US" dirty="0"/>
          </a:p>
          <a:p>
            <a:pPr rtl="1"/>
            <a:r>
              <a:rPr lang="en-US" dirty="0"/>
              <a:t>Total.                                       554,000</a:t>
            </a:r>
          </a:p>
        </p:txBody>
      </p:sp>
      <p:cxnSp>
        <p:nvCxnSpPr>
          <p:cNvPr id="7" name="موصل مستقيم 6">
            <a:extLst>
              <a:ext uri="{FF2B5EF4-FFF2-40B4-BE49-F238E27FC236}">
                <a16:creationId xmlns:a16="http://schemas.microsoft.com/office/drawing/2014/main" id="{D12C8E63-1FD6-E144-8576-0DEFDAC06CBB}"/>
              </a:ext>
            </a:extLst>
          </p:cNvPr>
          <p:cNvCxnSpPr>
            <a:cxnSpLocks/>
          </p:cNvCxnSpPr>
          <p:nvPr/>
        </p:nvCxnSpPr>
        <p:spPr>
          <a:xfrm flipH="1">
            <a:off x="457200" y="3570197"/>
            <a:ext cx="2973274" cy="0"/>
          </a:xfrm>
          <a:prstGeom prst="line">
            <a:avLst/>
          </a:prstGeom>
        </p:spPr>
        <p:style>
          <a:lnRef idx="1">
            <a:schemeClr val="dk1"/>
          </a:lnRef>
          <a:fillRef idx="0">
            <a:schemeClr val="dk1"/>
          </a:fillRef>
          <a:effectRef idx="0">
            <a:schemeClr val="dk1"/>
          </a:effectRef>
          <a:fontRef idx="minor">
            <a:schemeClr val="tx1"/>
          </a:fontRef>
        </p:style>
      </p:cxnSp>
      <p:sp>
        <p:nvSpPr>
          <p:cNvPr id="8" name="مربع نص 7">
            <a:extLst>
              <a:ext uri="{FF2B5EF4-FFF2-40B4-BE49-F238E27FC236}">
                <a16:creationId xmlns:a16="http://schemas.microsoft.com/office/drawing/2014/main" id="{C867CD1F-0024-BA49-9671-182A8050E47F}"/>
              </a:ext>
            </a:extLst>
          </p:cNvPr>
          <p:cNvSpPr txBox="1"/>
          <p:nvPr/>
        </p:nvSpPr>
        <p:spPr>
          <a:xfrm>
            <a:off x="5584055" y="1734151"/>
            <a:ext cx="3443821" cy="1231106"/>
          </a:xfrm>
          <a:prstGeom prst="rect">
            <a:avLst/>
          </a:prstGeom>
          <a:noFill/>
        </p:spPr>
        <p:txBody>
          <a:bodyPr wrap="square" rtlCol="1">
            <a:spAutoFit/>
          </a:bodyPr>
          <a:lstStyle/>
          <a:p>
            <a:pPr rtl="1"/>
            <a:r>
              <a:rPr lang="en-US" sz="1800" b="1" u="sng" dirty="0">
                <a:solidFill>
                  <a:srgbClr val="FF0000"/>
                </a:solidFill>
              </a:rPr>
              <a:t>Infrastructure in Dollar$:</a:t>
            </a:r>
          </a:p>
          <a:p>
            <a:pPr rtl="1"/>
            <a:r>
              <a:rPr lang="en-US" dirty="0"/>
              <a:t>Promotion.                    2</a:t>
            </a:r>
            <a:r>
              <a:rPr lang="ar-KR" dirty="0"/>
              <a:t>5,0</a:t>
            </a:r>
            <a:r>
              <a:rPr lang="en-US" dirty="0"/>
              <a:t>0</a:t>
            </a:r>
            <a:r>
              <a:rPr lang="ar-KR" dirty="0"/>
              <a:t>0</a:t>
            </a:r>
            <a:endParaRPr lang="en-US" dirty="0"/>
          </a:p>
          <a:p>
            <a:pPr rtl="1"/>
            <a:r>
              <a:rPr lang="en-US" dirty="0"/>
              <a:t>Campaign                     12,000</a:t>
            </a:r>
          </a:p>
          <a:p>
            <a:pPr rtl="1"/>
            <a:endParaRPr lang="en-US" dirty="0"/>
          </a:p>
          <a:p>
            <a:pPr rtl="1"/>
            <a:r>
              <a:rPr lang="en-US" dirty="0"/>
              <a:t>Total.                              37,000</a:t>
            </a:r>
          </a:p>
        </p:txBody>
      </p:sp>
      <p:cxnSp>
        <p:nvCxnSpPr>
          <p:cNvPr id="9" name="موصل مستقيم 8">
            <a:extLst>
              <a:ext uri="{FF2B5EF4-FFF2-40B4-BE49-F238E27FC236}">
                <a16:creationId xmlns:a16="http://schemas.microsoft.com/office/drawing/2014/main" id="{E4553EEA-0B62-3443-8380-E4CE3E10EF55}"/>
              </a:ext>
            </a:extLst>
          </p:cNvPr>
          <p:cNvCxnSpPr>
            <a:cxnSpLocks/>
          </p:cNvCxnSpPr>
          <p:nvPr/>
        </p:nvCxnSpPr>
        <p:spPr>
          <a:xfrm flipH="1">
            <a:off x="5584055" y="2580706"/>
            <a:ext cx="2815481" cy="0"/>
          </a:xfrm>
          <a:prstGeom prst="line">
            <a:avLst/>
          </a:prstGeom>
        </p:spPr>
        <p:style>
          <a:lnRef idx="1">
            <a:schemeClr val="dk1"/>
          </a:lnRef>
          <a:fillRef idx="0">
            <a:schemeClr val="dk1"/>
          </a:fillRef>
          <a:effectRef idx="0">
            <a:schemeClr val="dk1"/>
          </a:effectRef>
          <a:fontRef idx="minor">
            <a:schemeClr val="tx1"/>
          </a:fontRef>
        </p:style>
      </p:cxnSp>
      <p:sp>
        <p:nvSpPr>
          <p:cNvPr id="11" name="Google Shape;186;p37">
            <a:extLst>
              <a:ext uri="{FF2B5EF4-FFF2-40B4-BE49-F238E27FC236}">
                <a16:creationId xmlns:a16="http://schemas.microsoft.com/office/drawing/2014/main" id="{B12679D7-0547-1048-B3DB-2983F709738B}"/>
              </a:ext>
            </a:extLst>
          </p:cNvPr>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dirty="0">
                <a:solidFill>
                  <a:srgbClr val="7D97AD"/>
                </a:solidFill>
                <a:latin typeface="Open Sans"/>
                <a:ea typeface="Open Sans"/>
                <a:cs typeface="Open Sans"/>
                <a:sym typeface="Open Sans"/>
              </a:rPr>
              <a:t>© 201</a:t>
            </a:r>
            <a:r>
              <a:rPr lang="en" dirty="0"/>
              <a:t>9</a:t>
            </a:r>
            <a:r>
              <a:rPr lang="en" sz="700" b="0" i="0" u="none" strike="noStrike" cap="none" dirty="0">
                <a:solidFill>
                  <a:srgbClr val="7D97AD"/>
                </a:solidFill>
                <a:latin typeface="Open Sans"/>
                <a:ea typeface="Open Sans"/>
                <a:cs typeface="Open Sans"/>
                <a:sym typeface="Open Sans"/>
              </a:rPr>
              <a:t> Udacity.  All rights reserved.</a:t>
            </a:r>
            <a:endParaRPr sz="500" dirty="0"/>
          </a:p>
        </p:txBody>
      </p:sp>
      <p:sp>
        <p:nvSpPr>
          <p:cNvPr id="12" name="عنصر نائب للنص 1">
            <a:extLst>
              <a:ext uri="{FF2B5EF4-FFF2-40B4-BE49-F238E27FC236}">
                <a16:creationId xmlns:a16="http://schemas.microsoft.com/office/drawing/2014/main" id="{679913D0-BA29-434E-96E4-819B501B9134}"/>
              </a:ext>
            </a:extLst>
          </p:cNvPr>
          <p:cNvSpPr txBox="1">
            <a:spLocks/>
          </p:cNvSpPr>
          <p:nvPr/>
        </p:nvSpPr>
        <p:spPr>
          <a:xfrm>
            <a:off x="5426450" y="1415869"/>
            <a:ext cx="3443822" cy="309600"/>
          </a:xfrm>
          <a:prstGeom prst="rect">
            <a:avLst/>
          </a:prstGeom>
          <a:noFill/>
          <a:ln>
            <a:noFill/>
          </a:ln>
        </p:spPr>
        <p:txBody>
          <a:bodyPr spcFirstLastPara="1" wrap="square" lIns="34275" tIns="34275" rIns="342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r>
              <a:rPr lang="en-US" dirty="0">
                <a:solidFill>
                  <a:srgbClr val="ABC19C"/>
                </a:solidFill>
              </a:rPr>
              <a:t>Initial Marketing Cost</a:t>
            </a:r>
            <a:endParaRPr lang="ar-KR" dirty="0">
              <a:solidFill>
                <a:srgbClr val="ABC19C"/>
              </a:solidFill>
            </a:endParaRPr>
          </a:p>
        </p:txBody>
      </p:sp>
      <p:pic>
        <p:nvPicPr>
          <p:cNvPr id="3" name="ملف صوتي 2">
            <a:hlinkClick r:id="" action="ppaction://media"/>
            <a:extLst>
              <a:ext uri="{FF2B5EF4-FFF2-40B4-BE49-F238E27FC236}">
                <a16:creationId xmlns:a16="http://schemas.microsoft.com/office/drawing/2014/main" id="{D0324DC9-BFCF-B649-8F11-D0E8074884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298243762"/>
      </p:ext>
    </p:extLst>
  </p:cSld>
  <p:clrMapOvr>
    <a:masterClrMapping/>
  </p:clrMapOvr>
  <mc:AlternateContent xmlns:mc="http://schemas.openxmlformats.org/markup-compatibility/2006">
    <mc:Choice xmlns:p14="http://schemas.microsoft.com/office/powerpoint/2010/main" Requires="p14">
      <p:transition spd="slow" p14:dur="2000" advTm="1290"/>
    </mc:Choice>
    <mc:Fallback>
      <p:transition spd="slow" advTm="1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9F66403C-617E-ED4C-A4CD-A4FFBAE84DEA}"/>
              </a:ext>
            </a:extLst>
          </p:cNvPr>
          <p:cNvSpPr>
            <a:spLocks noGrp="1"/>
          </p:cNvSpPr>
          <p:nvPr>
            <p:ph type="body" idx="1"/>
          </p:nvPr>
        </p:nvSpPr>
        <p:spPr/>
        <p:txBody>
          <a:bodyPr/>
          <a:lstStyle/>
          <a:p>
            <a:r>
              <a:rPr lang="en-US" dirty="0"/>
              <a:t>Cost overview</a:t>
            </a:r>
            <a:endParaRPr lang="ar-KR" dirty="0"/>
          </a:p>
        </p:txBody>
      </p:sp>
      <p:sp>
        <p:nvSpPr>
          <p:cNvPr id="4" name="عنوان 3">
            <a:extLst>
              <a:ext uri="{FF2B5EF4-FFF2-40B4-BE49-F238E27FC236}">
                <a16:creationId xmlns:a16="http://schemas.microsoft.com/office/drawing/2014/main" id="{B8477C51-7317-2549-BA57-DEC2DF267307}"/>
              </a:ext>
            </a:extLst>
          </p:cNvPr>
          <p:cNvSpPr>
            <a:spLocks noGrp="1"/>
          </p:cNvSpPr>
          <p:nvPr>
            <p:ph type="title"/>
          </p:nvPr>
        </p:nvSpPr>
        <p:spPr/>
        <p:txBody>
          <a:bodyPr/>
          <a:lstStyle/>
          <a:p>
            <a:r>
              <a:rPr lang="en" dirty="0">
                <a:solidFill>
                  <a:srgbClr val="FF0000"/>
                </a:solidFill>
              </a:rPr>
              <a:t>Return On Investment</a:t>
            </a:r>
            <a:endParaRPr lang="ar-KR" dirty="0"/>
          </a:p>
        </p:txBody>
      </p:sp>
      <p:sp>
        <p:nvSpPr>
          <p:cNvPr id="6" name="عنصر نائب للنص 5">
            <a:extLst>
              <a:ext uri="{FF2B5EF4-FFF2-40B4-BE49-F238E27FC236}">
                <a16:creationId xmlns:a16="http://schemas.microsoft.com/office/drawing/2014/main" id="{280A791C-F70C-6544-ADD2-47DFC2DF69CD}"/>
              </a:ext>
            </a:extLst>
          </p:cNvPr>
          <p:cNvSpPr txBox="1">
            <a:spLocks noGrp="1"/>
          </p:cNvSpPr>
          <p:nvPr>
            <p:ph type="body" idx="3"/>
          </p:nvPr>
        </p:nvSpPr>
        <p:spPr>
          <a:xfrm>
            <a:off x="300000" y="1604869"/>
            <a:ext cx="4485064" cy="2636589"/>
          </a:xfrm>
          <a:prstGeom prst="rect">
            <a:avLst/>
          </a:prstGeom>
          <a:noFill/>
        </p:spPr>
        <p:txBody>
          <a:bodyPr wrap="square" rtlCol="1">
            <a:spAutoFit/>
          </a:bodyPr>
          <a:lstStyle/>
          <a:p>
            <a:pPr marL="139700" indent="0" rtl="1">
              <a:buNone/>
            </a:pPr>
            <a:r>
              <a:rPr lang="en-US" b="1" dirty="0">
                <a:solidFill>
                  <a:srgbClr val="ED3833"/>
                </a:solidFill>
              </a:rPr>
              <a:t>Category               Amount in Dollar$</a:t>
            </a:r>
          </a:p>
          <a:p>
            <a:pPr marL="139700" indent="0" rtl="1">
              <a:buNone/>
            </a:pPr>
            <a:r>
              <a:rPr lang="en-US" dirty="0"/>
              <a:t>Infrastructure             54</a:t>
            </a:r>
            <a:r>
              <a:rPr lang="ar-KR" dirty="0"/>
              <a:t>,0</a:t>
            </a:r>
            <a:r>
              <a:rPr lang="en-US" dirty="0"/>
              <a:t>0</a:t>
            </a:r>
            <a:r>
              <a:rPr lang="ar-KR" dirty="0"/>
              <a:t>0</a:t>
            </a:r>
            <a:endParaRPr lang="en-US" dirty="0"/>
          </a:p>
          <a:p>
            <a:pPr marL="139700" indent="0" rtl="1">
              <a:buNone/>
            </a:pPr>
            <a:r>
              <a:rPr lang="en-US" dirty="0"/>
              <a:t>Merchant                     54,000</a:t>
            </a:r>
          </a:p>
          <a:p>
            <a:pPr marL="139700" indent="0" rtl="1">
              <a:buNone/>
            </a:pPr>
            <a:r>
              <a:rPr lang="en-US" dirty="0"/>
              <a:t>Resources. </a:t>
            </a:r>
            <a:r>
              <a:rPr lang="ar-KR" dirty="0"/>
              <a:t> </a:t>
            </a:r>
            <a:r>
              <a:rPr lang="en-US" dirty="0"/>
              <a:t>                554,000</a:t>
            </a:r>
          </a:p>
          <a:p>
            <a:pPr marL="139700" indent="0" rtl="1">
              <a:buNone/>
            </a:pPr>
            <a:r>
              <a:rPr lang="en-US" dirty="0"/>
              <a:t>Marketing.                  3</a:t>
            </a:r>
            <a:r>
              <a:rPr lang="ar-KR" dirty="0"/>
              <a:t>7,000</a:t>
            </a:r>
            <a:endParaRPr lang="en-US" dirty="0"/>
          </a:p>
          <a:p>
            <a:pPr marL="139700" indent="0" rtl="1">
              <a:buNone/>
            </a:pPr>
            <a:endParaRPr lang="en-US" dirty="0"/>
          </a:p>
          <a:p>
            <a:pPr marL="139700" indent="0" rtl="1">
              <a:buNone/>
            </a:pPr>
            <a:r>
              <a:rPr lang="en-US" dirty="0"/>
              <a:t>Total.                            699,000</a:t>
            </a:r>
          </a:p>
        </p:txBody>
      </p:sp>
      <p:cxnSp>
        <p:nvCxnSpPr>
          <p:cNvPr id="7" name="موصل مستقيم 6">
            <a:extLst>
              <a:ext uri="{FF2B5EF4-FFF2-40B4-BE49-F238E27FC236}">
                <a16:creationId xmlns:a16="http://schemas.microsoft.com/office/drawing/2014/main" id="{715C5B64-1A1B-914E-8138-49443DB6826D}"/>
              </a:ext>
            </a:extLst>
          </p:cNvPr>
          <p:cNvCxnSpPr>
            <a:cxnSpLocks/>
          </p:cNvCxnSpPr>
          <p:nvPr/>
        </p:nvCxnSpPr>
        <p:spPr>
          <a:xfrm flipH="1">
            <a:off x="300000" y="3756627"/>
            <a:ext cx="3277701" cy="0"/>
          </a:xfrm>
          <a:prstGeom prst="line">
            <a:avLst/>
          </a:prstGeom>
        </p:spPr>
        <p:style>
          <a:lnRef idx="1">
            <a:schemeClr val="dk1"/>
          </a:lnRef>
          <a:fillRef idx="0">
            <a:schemeClr val="dk1"/>
          </a:fillRef>
          <a:effectRef idx="0">
            <a:schemeClr val="dk1"/>
          </a:effectRef>
          <a:fontRef idx="minor">
            <a:schemeClr val="tx1"/>
          </a:fontRef>
        </p:style>
      </p:cxnSp>
      <p:sp>
        <p:nvSpPr>
          <p:cNvPr id="9" name="مربع نص 8">
            <a:extLst>
              <a:ext uri="{FF2B5EF4-FFF2-40B4-BE49-F238E27FC236}">
                <a16:creationId xmlns:a16="http://schemas.microsoft.com/office/drawing/2014/main" id="{3D19A313-2359-E147-92EA-61026BC6EBC6}"/>
              </a:ext>
            </a:extLst>
          </p:cNvPr>
          <p:cNvSpPr txBox="1"/>
          <p:nvPr/>
        </p:nvSpPr>
        <p:spPr>
          <a:xfrm>
            <a:off x="5327184" y="2029339"/>
            <a:ext cx="2762295" cy="307777"/>
          </a:xfrm>
          <a:prstGeom prst="rect">
            <a:avLst/>
          </a:prstGeom>
          <a:noFill/>
        </p:spPr>
        <p:txBody>
          <a:bodyPr wrap="none" rtlCol="1">
            <a:spAutoFit/>
          </a:bodyPr>
          <a:lstStyle/>
          <a:p>
            <a:r>
              <a:rPr lang="en-US" dirty="0"/>
              <a:t>Amount Gained – Amount Spent</a:t>
            </a:r>
            <a:endParaRPr lang="ar-KR" dirty="0"/>
          </a:p>
        </p:txBody>
      </p:sp>
      <p:cxnSp>
        <p:nvCxnSpPr>
          <p:cNvPr id="10" name="موصل مستقيم 9">
            <a:extLst>
              <a:ext uri="{FF2B5EF4-FFF2-40B4-BE49-F238E27FC236}">
                <a16:creationId xmlns:a16="http://schemas.microsoft.com/office/drawing/2014/main" id="{9A1261A3-F3C5-9641-B540-9B22026348E9}"/>
              </a:ext>
            </a:extLst>
          </p:cNvPr>
          <p:cNvCxnSpPr>
            <a:cxnSpLocks/>
          </p:cNvCxnSpPr>
          <p:nvPr/>
        </p:nvCxnSpPr>
        <p:spPr>
          <a:xfrm flipH="1">
            <a:off x="5130934" y="2390946"/>
            <a:ext cx="2958545" cy="0"/>
          </a:xfrm>
          <a:prstGeom prst="line">
            <a:avLst/>
          </a:prstGeom>
        </p:spPr>
        <p:style>
          <a:lnRef idx="1">
            <a:schemeClr val="dk1"/>
          </a:lnRef>
          <a:fillRef idx="0">
            <a:schemeClr val="dk1"/>
          </a:fillRef>
          <a:effectRef idx="0">
            <a:schemeClr val="dk1"/>
          </a:effectRef>
          <a:fontRef idx="minor">
            <a:schemeClr val="tx1"/>
          </a:fontRef>
        </p:style>
      </p:cxnSp>
      <p:sp>
        <p:nvSpPr>
          <p:cNvPr id="12" name="مستطيل 11">
            <a:extLst>
              <a:ext uri="{FF2B5EF4-FFF2-40B4-BE49-F238E27FC236}">
                <a16:creationId xmlns:a16="http://schemas.microsoft.com/office/drawing/2014/main" id="{3B079213-BF42-1849-9853-2EC691ED28EA}"/>
              </a:ext>
            </a:extLst>
          </p:cNvPr>
          <p:cNvSpPr/>
          <p:nvPr/>
        </p:nvSpPr>
        <p:spPr>
          <a:xfrm>
            <a:off x="6048535" y="2444777"/>
            <a:ext cx="1319592" cy="307777"/>
          </a:xfrm>
          <a:prstGeom prst="rect">
            <a:avLst/>
          </a:prstGeom>
        </p:spPr>
        <p:txBody>
          <a:bodyPr wrap="none">
            <a:spAutoFit/>
          </a:bodyPr>
          <a:lstStyle/>
          <a:p>
            <a:r>
              <a:rPr lang="en-US" dirty="0"/>
              <a:t>Amount Spent</a:t>
            </a:r>
            <a:endParaRPr lang="ar-KR" dirty="0"/>
          </a:p>
        </p:txBody>
      </p:sp>
      <p:sp>
        <p:nvSpPr>
          <p:cNvPr id="14" name="مربع نص 13">
            <a:extLst>
              <a:ext uri="{FF2B5EF4-FFF2-40B4-BE49-F238E27FC236}">
                <a16:creationId xmlns:a16="http://schemas.microsoft.com/office/drawing/2014/main" id="{7D3CD3D3-2E3F-104F-93D5-6CDFC817F030}"/>
              </a:ext>
            </a:extLst>
          </p:cNvPr>
          <p:cNvSpPr txBox="1"/>
          <p:nvPr/>
        </p:nvSpPr>
        <p:spPr>
          <a:xfrm>
            <a:off x="8089479" y="2226942"/>
            <a:ext cx="862737" cy="307777"/>
          </a:xfrm>
          <a:prstGeom prst="rect">
            <a:avLst/>
          </a:prstGeom>
          <a:noFill/>
        </p:spPr>
        <p:txBody>
          <a:bodyPr wrap="none" rtlCol="1">
            <a:spAutoFit/>
          </a:bodyPr>
          <a:lstStyle/>
          <a:p>
            <a:r>
              <a:rPr lang="en-US" dirty="0"/>
              <a:t>X 100 %</a:t>
            </a:r>
            <a:endParaRPr lang="ar-KR" dirty="0"/>
          </a:p>
        </p:txBody>
      </p:sp>
      <p:sp>
        <p:nvSpPr>
          <p:cNvPr id="15" name="مستطيل 14">
            <a:extLst>
              <a:ext uri="{FF2B5EF4-FFF2-40B4-BE49-F238E27FC236}">
                <a16:creationId xmlns:a16="http://schemas.microsoft.com/office/drawing/2014/main" id="{3E4C5658-9136-D546-8CB7-2A019D9839A2}"/>
              </a:ext>
            </a:extLst>
          </p:cNvPr>
          <p:cNvSpPr/>
          <p:nvPr/>
        </p:nvSpPr>
        <p:spPr>
          <a:xfrm>
            <a:off x="6048535" y="3404153"/>
            <a:ext cx="1576072" cy="307777"/>
          </a:xfrm>
          <a:prstGeom prst="rect">
            <a:avLst/>
          </a:prstGeom>
        </p:spPr>
        <p:txBody>
          <a:bodyPr wrap="none">
            <a:spAutoFit/>
          </a:bodyPr>
          <a:lstStyle/>
          <a:p>
            <a:r>
              <a:rPr lang="en-US" dirty="0"/>
              <a:t>699,000 – 50,000</a:t>
            </a:r>
            <a:endParaRPr lang="ar-KR" dirty="0"/>
          </a:p>
        </p:txBody>
      </p:sp>
      <p:cxnSp>
        <p:nvCxnSpPr>
          <p:cNvPr id="16" name="موصل مستقيم 15">
            <a:extLst>
              <a:ext uri="{FF2B5EF4-FFF2-40B4-BE49-F238E27FC236}">
                <a16:creationId xmlns:a16="http://schemas.microsoft.com/office/drawing/2014/main" id="{6AA99362-E974-CB49-965E-EDEEFB527645}"/>
              </a:ext>
            </a:extLst>
          </p:cNvPr>
          <p:cNvCxnSpPr>
            <a:cxnSpLocks/>
          </p:cNvCxnSpPr>
          <p:nvPr/>
        </p:nvCxnSpPr>
        <p:spPr>
          <a:xfrm flipH="1">
            <a:off x="5930283" y="3756627"/>
            <a:ext cx="1775534" cy="0"/>
          </a:xfrm>
          <a:prstGeom prst="line">
            <a:avLst/>
          </a:prstGeom>
        </p:spPr>
        <p:style>
          <a:lnRef idx="1">
            <a:schemeClr val="dk1"/>
          </a:lnRef>
          <a:fillRef idx="0">
            <a:schemeClr val="dk1"/>
          </a:fillRef>
          <a:effectRef idx="0">
            <a:schemeClr val="dk1"/>
          </a:effectRef>
          <a:fontRef idx="minor">
            <a:schemeClr val="tx1"/>
          </a:fontRef>
        </p:style>
      </p:cxnSp>
      <p:sp>
        <p:nvSpPr>
          <p:cNvPr id="20" name="مربع نص 19">
            <a:extLst>
              <a:ext uri="{FF2B5EF4-FFF2-40B4-BE49-F238E27FC236}">
                <a16:creationId xmlns:a16="http://schemas.microsoft.com/office/drawing/2014/main" id="{17B6D254-4C2E-9145-A2E1-2A014DB45DC7}"/>
              </a:ext>
            </a:extLst>
          </p:cNvPr>
          <p:cNvSpPr txBox="1"/>
          <p:nvPr/>
        </p:nvSpPr>
        <p:spPr>
          <a:xfrm>
            <a:off x="7763107" y="3574114"/>
            <a:ext cx="1011815" cy="307777"/>
          </a:xfrm>
          <a:prstGeom prst="rect">
            <a:avLst/>
          </a:prstGeom>
          <a:noFill/>
        </p:spPr>
        <p:txBody>
          <a:bodyPr wrap="none" rtlCol="1">
            <a:spAutoFit/>
          </a:bodyPr>
          <a:lstStyle/>
          <a:p>
            <a:r>
              <a:rPr lang="en-US" dirty="0"/>
              <a:t>X 12.98 %</a:t>
            </a:r>
            <a:endParaRPr lang="ar-KR" dirty="0"/>
          </a:p>
        </p:txBody>
      </p:sp>
      <p:sp>
        <p:nvSpPr>
          <p:cNvPr id="21" name="مستطيل 20">
            <a:extLst>
              <a:ext uri="{FF2B5EF4-FFF2-40B4-BE49-F238E27FC236}">
                <a16:creationId xmlns:a16="http://schemas.microsoft.com/office/drawing/2014/main" id="{0BCD3440-6BBF-3B49-8B08-B1A7872F4EEB}"/>
              </a:ext>
            </a:extLst>
          </p:cNvPr>
          <p:cNvSpPr/>
          <p:nvPr/>
        </p:nvSpPr>
        <p:spPr>
          <a:xfrm>
            <a:off x="6596922" y="3801325"/>
            <a:ext cx="731290" cy="307777"/>
          </a:xfrm>
          <a:prstGeom prst="rect">
            <a:avLst/>
          </a:prstGeom>
        </p:spPr>
        <p:txBody>
          <a:bodyPr wrap="none">
            <a:spAutoFit/>
          </a:bodyPr>
          <a:lstStyle/>
          <a:p>
            <a:r>
              <a:rPr lang="en-US" dirty="0"/>
              <a:t>50,000</a:t>
            </a:r>
            <a:endParaRPr lang="ar-KR" dirty="0"/>
          </a:p>
        </p:txBody>
      </p:sp>
      <p:sp>
        <p:nvSpPr>
          <p:cNvPr id="22" name="Google Shape;186;p37">
            <a:extLst>
              <a:ext uri="{FF2B5EF4-FFF2-40B4-BE49-F238E27FC236}">
                <a16:creationId xmlns:a16="http://schemas.microsoft.com/office/drawing/2014/main" id="{A69F6F1A-2F36-D049-9720-383763320A46}"/>
              </a:ext>
            </a:extLst>
          </p:cNvPr>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dirty="0">
                <a:solidFill>
                  <a:srgbClr val="7D97AD"/>
                </a:solidFill>
                <a:latin typeface="Open Sans"/>
                <a:ea typeface="Open Sans"/>
                <a:cs typeface="Open Sans"/>
                <a:sym typeface="Open Sans"/>
              </a:rPr>
              <a:t>© 201</a:t>
            </a:r>
            <a:r>
              <a:rPr lang="en" dirty="0"/>
              <a:t>9</a:t>
            </a:r>
            <a:r>
              <a:rPr lang="en" sz="700" b="0" i="0" u="none" strike="noStrike" cap="none" dirty="0">
                <a:solidFill>
                  <a:srgbClr val="7D97AD"/>
                </a:solidFill>
                <a:latin typeface="Open Sans"/>
                <a:ea typeface="Open Sans"/>
                <a:cs typeface="Open Sans"/>
                <a:sym typeface="Open Sans"/>
              </a:rPr>
              <a:t> Udacity.  All rights reserved.</a:t>
            </a:r>
            <a:endParaRPr sz="500" dirty="0"/>
          </a:p>
        </p:txBody>
      </p:sp>
      <p:pic>
        <p:nvPicPr>
          <p:cNvPr id="3" name="ملف صوتي 2">
            <a:hlinkClick r:id="" action="ppaction://media"/>
            <a:extLst>
              <a:ext uri="{FF2B5EF4-FFF2-40B4-BE49-F238E27FC236}">
                <a16:creationId xmlns:a16="http://schemas.microsoft.com/office/drawing/2014/main" id="{3FFBA544-5C15-5B4D-B169-D90B4A876AB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628803389"/>
      </p:ext>
    </p:extLst>
  </p:cSld>
  <p:clrMapOvr>
    <a:masterClrMapping/>
  </p:clrMapOvr>
  <mc:AlternateContent xmlns:mc="http://schemas.openxmlformats.org/markup-compatibility/2006">
    <mc:Choice xmlns:p14="http://schemas.microsoft.com/office/powerpoint/2010/main" Requires="p14">
      <p:transition spd="slow" p14:dur="2000" advTm="2282"/>
    </mc:Choice>
    <mc:Fallback>
      <p:transition spd="slow" advTm="2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12000" b="-12000"/>
          </a:stretch>
        </a:blipFill>
        <a:effectLst/>
      </p:bgPr>
    </p:bg>
    <p:spTree>
      <p:nvGrpSpPr>
        <p:cNvPr id="1" name="Shape 193"/>
        <p:cNvGrpSpPr/>
        <p:nvPr/>
      </p:nvGrpSpPr>
      <p:grpSpPr>
        <a:xfrm>
          <a:off x="0" y="0"/>
          <a:ext cx="0" cy="0"/>
          <a:chOff x="0" y="0"/>
          <a:chExt cx="0" cy="0"/>
        </a:xfrm>
      </p:grpSpPr>
      <p:sp>
        <p:nvSpPr>
          <p:cNvPr id="195" name="Google Shape;195;p38"/>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96" name="Google Shape;196;p38"/>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solidFill>
                  <a:srgbClr val="FF0000"/>
                </a:solidFill>
              </a:rPr>
              <a:t>Measurement</a:t>
            </a:r>
            <a:endParaRPr sz="500" dirty="0">
              <a:solidFill>
                <a:srgbClr val="FF0000"/>
              </a:solidFill>
            </a:endParaRPr>
          </a:p>
        </p:txBody>
      </p:sp>
      <p:sp>
        <p:nvSpPr>
          <p:cNvPr id="198" name="Google Shape;198;p38"/>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12</a:t>
            </a:fld>
            <a:endParaRPr>
              <a:solidFill>
                <a:srgbClr val="929292"/>
              </a:solidFill>
            </a:endParaRPr>
          </a:p>
        </p:txBody>
      </p:sp>
      <p:sp>
        <p:nvSpPr>
          <p:cNvPr id="5" name="مستطيل 4">
            <a:extLst>
              <a:ext uri="{FF2B5EF4-FFF2-40B4-BE49-F238E27FC236}">
                <a16:creationId xmlns:a16="http://schemas.microsoft.com/office/drawing/2014/main" id="{BE90C6DB-F345-B14D-A8FD-FAE2D78C7D54}"/>
              </a:ext>
            </a:extLst>
          </p:cNvPr>
          <p:cNvSpPr/>
          <p:nvPr/>
        </p:nvSpPr>
        <p:spPr>
          <a:xfrm>
            <a:off x="1369997" y="900000"/>
            <a:ext cx="6598346" cy="414909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KR"/>
          </a:p>
        </p:txBody>
      </p:sp>
      <p:sp>
        <p:nvSpPr>
          <p:cNvPr id="11" name="مربع نص 10">
            <a:extLst>
              <a:ext uri="{FF2B5EF4-FFF2-40B4-BE49-F238E27FC236}">
                <a16:creationId xmlns:a16="http://schemas.microsoft.com/office/drawing/2014/main" id="{C535EB62-2D8D-C540-B679-FF315A3A0D99}"/>
              </a:ext>
            </a:extLst>
          </p:cNvPr>
          <p:cNvSpPr txBox="1"/>
          <p:nvPr/>
        </p:nvSpPr>
        <p:spPr>
          <a:xfrm>
            <a:off x="1692836" y="935309"/>
            <a:ext cx="5758328" cy="4708981"/>
          </a:xfrm>
          <a:prstGeom prst="rect">
            <a:avLst/>
          </a:prstGeom>
          <a:noFill/>
        </p:spPr>
        <p:txBody>
          <a:bodyPr wrap="square" rtlCol="1">
            <a:spAutoFit/>
          </a:bodyPr>
          <a:lstStyle/>
          <a:p>
            <a:pPr algn="ctr"/>
            <a:r>
              <a:rPr lang="en-US" sz="1600" b="1" u="sng" dirty="0"/>
              <a:t>Being technologically-driven</a:t>
            </a:r>
          </a:p>
          <a:p>
            <a:pPr algn="ctr"/>
            <a:r>
              <a:rPr lang="en-US" sz="1600" b="1" dirty="0"/>
              <a:t>“</a:t>
            </a:r>
            <a:r>
              <a:rPr lang="en-US" sz="1600" b="1" dirty="0" err="1">
                <a:solidFill>
                  <a:srgbClr val="FF0000"/>
                </a:solidFill>
              </a:rPr>
              <a:t>DoorDash</a:t>
            </a:r>
            <a:r>
              <a:rPr lang="en-US" sz="1600" b="1" dirty="0">
                <a:solidFill>
                  <a:srgbClr val="92D050"/>
                </a:solidFill>
              </a:rPr>
              <a:t> is a fan of the ‘simple is best’ motto</a:t>
            </a:r>
            <a:r>
              <a:rPr lang="en-US" sz="1600" b="1" dirty="0"/>
              <a:t>”</a:t>
            </a:r>
          </a:p>
          <a:p>
            <a:pPr algn="ctr"/>
            <a:endParaRPr lang="en-US" sz="1600" b="1" dirty="0"/>
          </a:p>
          <a:p>
            <a:pPr algn="ctr"/>
            <a:r>
              <a:rPr lang="en-US" sz="1600" b="1" u="sng" dirty="0"/>
              <a:t>Differentiating from the competition</a:t>
            </a:r>
          </a:p>
          <a:p>
            <a:pPr algn="ctr"/>
            <a:r>
              <a:rPr lang="en-US" sz="1600" b="1" dirty="0"/>
              <a:t>“</a:t>
            </a:r>
            <a:r>
              <a:rPr lang="en-US" sz="1600" b="1" dirty="0">
                <a:solidFill>
                  <a:srgbClr val="FF0000"/>
                </a:solidFill>
              </a:rPr>
              <a:t>its secret </a:t>
            </a:r>
            <a:r>
              <a:rPr lang="en-US" sz="1600" b="1" dirty="0">
                <a:solidFill>
                  <a:srgbClr val="92D050"/>
                </a:solidFill>
              </a:rPr>
              <a:t>is in its differentiation</a:t>
            </a:r>
            <a:r>
              <a:rPr lang="en-US" sz="1600" b="1" dirty="0"/>
              <a:t>”</a:t>
            </a:r>
          </a:p>
          <a:p>
            <a:pPr algn="ctr"/>
            <a:endParaRPr lang="en-US" sz="1600" b="1" dirty="0"/>
          </a:p>
          <a:p>
            <a:pPr algn="ctr"/>
            <a:r>
              <a:rPr lang="en-US" sz="1600" b="1" u="sng" dirty="0"/>
              <a:t>Keeping their options open</a:t>
            </a:r>
          </a:p>
          <a:p>
            <a:pPr algn="ctr"/>
            <a:r>
              <a:rPr lang="en-US" sz="1600" b="1" dirty="0"/>
              <a:t>“</a:t>
            </a:r>
            <a:r>
              <a:rPr lang="en-US" sz="1600" b="1" dirty="0">
                <a:solidFill>
                  <a:srgbClr val="FF0000"/>
                </a:solidFill>
              </a:rPr>
              <a:t>The brand is set up </a:t>
            </a:r>
            <a:r>
              <a:rPr lang="en-US" sz="1600" b="1" dirty="0">
                <a:solidFill>
                  <a:srgbClr val="92D050"/>
                </a:solidFill>
              </a:rPr>
              <a:t>to establish itself and then expand its product offering</a:t>
            </a:r>
            <a:r>
              <a:rPr lang="en-US" sz="1600" b="1" dirty="0"/>
              <a:t>”</a:t>
            </a:r>
          </a:p>
          <a:p>
            <a:pPr algn="ctr"/>
            <a:endParaRPr lang="en-US" sz="1600" b="1" dirty="0"/>
          </a:p>
          <a:p>
            <a:pPr algn="ctr"/>
            <a:r>
              <a:rPr lang="en-US" sz="1600" b="1" u="sng" dirty="0"/>
              <a:t>The blend of brand and performance(well-recognized)</a:t>
            </a:r>
          </a:p>
          <a:p>
            <a:pPr algn="ctr"/>
            <a:r>
              <a:rPr lang="en-US" sz="1600" b="1" dirty="0"/>
              <a:t>”</a:t>
            </a:r>
            <a:r>
              <a:rPr lang="en-US" sz="1600" b="1" dirty="0">
                <a:solidFill>
                  <a:srgbClr val="92D050"/>
                </a:solidFill>
              </a:rPr>
              <a:t>a trait that consumers value highly</a:t>
            </a:r>
            <a:r>
              <a:rPr lang="en-US" sz="1600" b="1" dirty="0"/>
              <a:t>”</a:t>
            </a:r>
          </a:p>
          <a:p>
            <a:pPr algn="ctr"/>
            <a:endParaRPr lang="en-US" sz="1600" b="1" dirty="0"/>
          </a:p>
          <a:p>
            <a:pPr algn="ctr"/>
            <a:r>
              <a:rPr lang="en-US" sz="1600" b="1" dirty="0"/>
              <a:t>Informed international expansion </a:t>
            </a:r>
          </a:p>
          <a:p>
            <a:pPr algn="ctr"/>
            <a:r>
              <a:rPr lang="en-US" sz="1600" b="1" dirty="0"/>
              <a:t>“</a:t>
            </a:r>
            <a:r>
              <a:rPr lang="en-US" sz="1600" b="1" dirty="0">
                <a:solidFill>
                  <a:srgbClr val="FF0000"/>
                </a:solidFill>
              </a:rPr>
              <a:t>this is key </a:t>
            </a:r>
            <a:r>
              <a:rPr lang="en-US" sz="1600" b="1" dirty="0">
                <a:solidFill>
                  <a:srgbClr val="92D050"/>
                </a:solidFill>
              </a:rPr>
              <a:t>to its successful (and rapid) growth both nationally and internationally</a:t>
            </a:r>
            <a:r>
              <a:rPr lang="en-US" sz="1600" b="1" dirty="0"/>
              <a:t>”</a:t>
            </a:r>
          </a:p>
          <a:p>
            <a:pPr algn="ctr"/>
            <a:endParaRPr lang="en-US" sz="1600" b="1" dirty="0"/>
          </a:p>
          <a:p>
            <a:pPr algn="ctr"/>
            <a:br>
              <a:rPr lang="en-US" dirty="0"/>
            </a:br>
            <a:endParaRPr lang="en-US" b="1" dirty="0"/>
          </a:p>
        </p:txBody>
      </p:sp>
      <p:pic>
        <p:nvPicPr>
          <p:cNvPr id="3" name="ملف صوتي 2">
            <a:hlinkClick r:id="" action="ppaction://media"/>
            <a:extLst>
              <a:ext uri="{FF2B5EF4-FFF2-40B4-BE49-F238E27FC236}">
                <a16:creationId xmlns:a16="http://schemas.microsoft.com/office/drawing/2014/main" id="{BCC57981-779B-B442-8D0B-03C28F7735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advTm="2665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39000" b="-39000"/>
          </a:stretch>
        </a:blipFill>
        <a:effectLst/>
      </p:bgPr>
    </p:bg>
    <p:spTree>
      <p:nvGrpSpPr>
        <p:cNvPr id="1" name="Shape 202"/>
        <p:cNvGrpSpPr/>
        <p:nvPr/>
      </p:nvGrpSpPr>
      <p:grpSpPr>
        <a:xfrm>
          <a:off x="0" y="0"/>
          <a:ext cx="0" cy="0"/>
          <a:chOff x="0" y="0"/>
          <a:chExt cx="0" cy="0"/>
        </a:xfrm>
      </p:grpSpPr>
      <p:sp>
        <p:nvSpPr>
          <p:cNvPr id="203" name="Google Shape;203;p39"/>
          <p:cNvSpPr txBox="1">
            <a:spLocks noGrp="1"/>
          </p:cNvSpPr>
          <p:nvPr>
            <p:ph type="title"/>
          </p:nvPr>
        </p:nvSpPr>
        <p:spPr>
          <a:xfrm>
            <a:off x="163463" y="114300"/>
            <a:ext cx="3663863" cy="1107921"/>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FFFFFF"/>
              </a:buClr>
              <a:buFont typeface="Open Sans"/>
              <a:buNone/>
            </a:pPr>
            <a:r>
              <a:rPr lang="en" dirty="0">
                <a:solidFill>
                  <a:srgbClr val="589C6E"/>
                </a:solidFill>
              </a:rPr>
              <a:t>Competitors</a:t>
            </a:r>
            <a:endParaRPr sz="500" dirty="0">
              <a:solidFill>
                <a:srgbClr val="589C6E"/>
              </a:solidFill>
            </a:endParaRPr>
          </a:p>
        </p:txBody>
      </p:sp>
      <p:sp>
        <p:nvSpPr>
          <p:cNvPr id="204" name="Google Shape;204;p39"/>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pic>
        <p:nvPicPr>
          <p:cNvPr id="2" name="ملف صوتي 1">
            <a:hlinkClick r:id="" action="ppaction://media"/>
            <a:extLst>
              <a:ext uri="{FF2B5EF4-FFF2-40B4-BE49-F238E27FC236}">
                <a16:creationId xmlns:a16="http://schemas.microsoft.com/office/drawing/2014/main" id="{649DD647-E1B7-FE47-BC11-E98EC3BCC8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advTm="2154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0" name="Google Shape;210;p40"/>
          <p:cNvSpPr txBox="1">
            <a:spLocks noGrp="1"/>
          </p:cNvSpPr>
          <p:nvPr>
            <p:ph type="title"/>
          </p:nvPr>
        </p:nvSpPr>
        <p:spPr>
          <a:xfrm>
            <a:off x="457200" y="304800"/>
            <a:ext cx="1972849" cy="593700"/>
          </a:xfrm>
          <a:prstGeom prst="rect">
            <a:avLst/>
          </a:prstGeom>
          <a:solidFill>
            <a:srgbClr val="ED383E"/>
          </a:solidFill>
          <a:ln>
            <a:noFill/>
          </a:ln>
        </p:spPr>
        <p:txBody>
          <a:bodyPr spcFirstLastPara="1" wrap="square" lIns="0" tIns="0" rIns="0" bIns="0" anchor="t" anchorCtr="0">
            <a:noAutofit/>
          </a:bodyPr>
          <a:lstStyle/>
          <a:p>
            <a:pPr lvl="0"/>
            <a:r>
              <a:rPr lang="en-US" b="1" dirty="0">
                <a:solidFill>
                  <a:srgbClr val="FFFFFF"/>
                </a:solidFill>
                <a:latin typeface="Barlow"/>
              </a:rPr>
              <a:t> </a:t>
            </a:r>
            <a:r>
              <a:rPr lang="en-US" b="1" dirty="0" err="1">
                <a:solidFill>
                  <a:srgbClr val="FFFFFF"/>
                </a:solidFill>
                <a:latin typeface="Barlow"/>
              </a:rPr>
              <a:t>GrubHub</a:t>
            </a:r>
            <a:endParaRPr sz="500" dirty="0">
              <a:solidFill>
                <a:srgbClr val="FFFFFF"/>
              </a:solidFill>
            </a:endParaRPr>
          </a:p>
        </p:txBody>
      </p:sp>
      <p:sp>
        <p:nvSpPr>
          <p:cNvPr id="211" name="Google Shape;211;p40"/>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14</a:t>
            </a:fld>
            <a:endParaRPr>
              <a:solidFill>
                <a:srgbClr val="929292"/>
              </a:solidFill>
            </a:endParaRPr>
          </a:p>
        </p:txBody>
      </p:sp>
      <p:sp>
        <p:nvSpPr>
          <p:cNvPr id="213" name="Google Shape;213;p40"/>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6" name="مستطيل 5">
            <a:extLst>
              <a:ext uri="{FF2B5EF4-FFF2-40B4-BE49-F238E27FC236}">
                <a16:creationId xmlns:a16="http://schemas.microsoft.com/office/drawing/2014/main" id="{4CFB3290-D0BF-E34C-A0A1-C2EE24BBC10D}"/>
              </a:ext>
            </a:extLst>
          </p:cNvPr>
          <p:cNvSpPr/>
          <p:nvPr/>
        </p:nvSpPr>
        <p:spPr>
          <a:xfrm>
            <a:off x="457200" y="1171792"/>
            <a:ext cx="4572000" cy="1200329"/>
          </a:xfrm>
          <a:prstGeom prst="rect">
            <a:avLst/>
          </a:prstGeom>
        </p:spPr>
        <p:txBody>
          <a:bodyPr>
            <a:spAutoFit/>
          </a:bodyPr>
          <a:lstStyle/>
          <a:p>
            <a:r>
              <a:rPr lang="en-US" sz="1600" b="1" dirty="0">
                <a:solidFill>
                  <a:srgbClr val="ED383E"/>
                </a:solidFill>
                <a:latin typeface="Barlow"/>
              </a:rPr>
              <a:t>What is </a:t>
            </a:r>
            <a:r>
              <a:rPr lang="en-US" sz="1600" b="1" dirty="0" err="1">
                <a:solidFill>
                  <a:srgbClr val="ED383E"/>
                </a:solidFill>
                <a:latin typeface="Barlow"/>
              </a:rPr>
              <a:t>GrubHub</a:t>
            </a:r>
            <a:r>
              <a:rPr lang="en-US" sz="1600" b="1" dirty="0">
                <a:solidFill>
                  <a:srgbClr val="ED383E"/>
                </a:solidFill>
                <a:latin typeface="Barlow"/>
              </a:rPr>
              <a:t>?</a:t>
            </a:r>
          </a:p>
          <a:p>
            <a:r>
              <a:rPr lang="en-US" dirty="0" err="1">
                <a:solidFill>
                  <a:srgbClr val="505059"/>
                </a:solidFill>
                <a:latin typeface="Barlow"/>
              </a:rPr>
              <a:t>Grubhub</a:t>
            </a:r>
            <a:r>
              <a:rPr lang="en-US" dirty="0">
                <a:solidFill>
                  <a:srgbClr val="505059"/>
                </a:solidFill>
                <a:latin typeface="Barlow"/>
              </a:rPr>
              <a:t> helps you find and order food from wherever you are. How it works: you type in an address, we tell you the restaurants that deliver to that locale as well as showing you droves of pickup restaurants near you.</a:t>
            </a:r>
          </a:p>
        </p:txBody>
      </p:sp>
      <p:pic>
        <p:nvPicPr>
          <p:cNvPr id="8" name="صورة 7">
            <a:extLst>
              <a:ext uri="{FF2B5EF4-FFF2-40B4-BE49-F238E27FC236}">
                <a16:creationId xmlns:a16="http://schemas.microsoft.com/office/drawing/2014/main" id="{D28EE13A-7DD8-0D4C-876A-E7578847EE1F}"/>
              </a:ext>
            </a:extLst>
          </p:cNvPr>
          <p:cNvPicPr>
            <a:picLocks noChangeAspect="1"/>
          </p:cNvPicPr>
          <p:nvPr/>
        </p:nvPicPr>
        <p:blipFill>
          <a:blip r:embed="rId5"/>
          <a:stretch>
            <a:fillRect/>
          </a:stretch>
        </p:blipFill>
        <p:spPr>
          <a:xfrm>
            <a:off x="7997173" y="155792"/>
            <a:ext cx="1016000" cy="1016000"/>
          </a:xfrm>
          <a:prstGeom prst="rect">
            <a:avLst/>
          </a:prstGeom>
        </p:spPr>
      </p:pic>
      <p:sp>
        <p:nvSpPr>
          <p:cNvPr id="10" name="مربع نص 9">
            <a:extLst>
              <a:ext uri="{FF2B5EF4-FFF2-40B4-BE49-F238E27FC236}">
                <a16:creationId xmlns:a16="http://schemas.microsoft.com/office/drawing/2014/main" id="{00831E4A-4E6D-2F4B-ABA8-2A21CDDA0D76}"/>
              </a:ext>
            </a:extLst>
          </p:cNvPr>
          <p:cNvSpPr txBox="1"/>
          <p:nvPr/>
        </p:nvSpPr>
        <p:spPr>
          <a:xfrm>
            <a:off x="457200" y="2576452"/>
            <a:ext cx="3576181" cy="2092881"/>
          </a:xfrm>
          <a:prstGeom prst="rect">
            <a:avLst/>
          </a:prstGeom>
          <a:noFill/>
        </p:spPr>
        <p:txBody>
          <a:bodyPr wrap="square" rtlCol="1">
            <a:spAutoFit/>
          </a:bodyPr>
          <a:lstStyle/>
          <a:p>
            <a:r>
              <a:rPr lang="en-US" sz="1600" b="1" dirty="0" err="1">
                <a:solidFill>
                  <a:srgbClr val="ED383E"/>
                </a:solidFill>
              </a:rPr>
              <a:t>GrubHub</a:t>
            </a:r>
            <a:r>
              <a:rPr lang="en-US" sz="1600" b="1" dirty="0">
                <a:solidFill>
                  <a:srgbClr val="ED383E"/>
                </a:solidFill>
              </a:rPr>
              <a:t> Details:</a:t>
            </a:r>
          </a:p>
          <a:p>
            <a:endParaRPr lang="en-US" sz="1600" b="1" dirty="0">
              <a:solidFill>
                <a:srgbClr val="ED383E"/>
              </a:solidFill>
            </a:endParaRPr>
          </a:p>
          <a:p>
            <a:r>
              <a:rPr lang="en-US" b="1" dirty="0"/>
              <a:t>Website</a:t>
            </a:r>
            <a:endParaRPr lang="en-US" b="1" dirty="0">
              <a:solidFill>
                <a:srgbClr val="ED383E"/>
              </a:solidFill>
            </a:endParaRPr>
          </a:p>
          <a:p>
            <a:r>
              <a:rPr lang="en-US" b="1" dirty="0">
                <a:solidFill>
                  <a:srgbClr val="ED383E"/>
                </a:solidFill>
                <a:hlinkClick r:id="rId6">
                  <a:extLst>
                    <a:ext uri="{A12FA001-AC4F-418D-AE19-62706E023703}">
                      <ahyp:hlinkClr xmlns:ahyp="http://schemas.microsoft.com/office/drawing/2018/hyperlinkcolor" val="tx"/>
                    </a:ext>
                  </a:extLst>
                </a:hlinkClick>
              </a:rPr>
              <a:t>GrubHub</a:t>
            </a:r>
            <a:endParaRPr lang="en-US" dirty="0">
              <a:solidFill>
                <a:srgbClr val="ED383E"/>
              </a:solidFill>
            </a:endParaRPr>
          </a:p>
          <a:p>
            <a:r>
              <a:rPr lang="en-US" b="1" dirty="0"/>
              <a:t>Discussions</a:t>
            </a:r>
          </a:p>
          <a:p>
            <a:r>
              <a:rPr lang="en-US" b="1" dirty="0">
                <a:solidFill>
                  <a:srgbClr val="ED383E"/>
                </a:solidFill>
                <a:hlinkClick r:id="rId7">
                  <a:extLst>
                    <a:ext uri="{A12FA001-AC4F-418D-AE19-62706E023703}">
                      <ahyp:hlinkClr xmlns:ahyp="http://schemas.microsoft.com/office/drawing/2018/hyperlinkcolor" val="tx"/>
                    </a:ext>
                  </a:extLst>
                </a:hlinkClick>
              </a:rPr>
              <a:t>GrubHub Community</a:t>
            </a:r>
            <a:endParaRPr lang="en-US" dirty="0">
              <a:solidFill>
                <a:srgbClr val="ED383E"/>
              </a:solidFill>
            </a:endParaRPr>
          </a:p>
          <a:p>
            <a:endParaRPr lang="en-US" dirty="0"/>
          </a:p>
          <a:p>
            <a:br>
              <a:rPr lang="en-US" dirty="0"/>
            </a:br>
            <a:endParaRPr lang="ar-KR" dirty="0"/>
          </a:p>
        </p:txBody>
      </p:sp>
      <p:sp>
        <p:nvSpPr>
          <p:cNvPr id="11" name="مربع نص 10">
            <a:extLst>
              <a:ext uri="{FF2B5EF4-FFF2-40B4-BE49-F238E27FC236}">
                <a16:creationId xmlns:a16="http://schemas.microsoft.com/office/drawing/2014/main" id="{EF194A83-25CA-9E4F-8D49-CE0642C98DB6}"/>
              </a:ext>
            </a:extLst>
          </p:cNvPr>
          <p:cNvSpPr txBox="1"/>
          <p:nvPr/>
        </p:nvSpPr>
        <p:spPr>
          <a:xfrm>
            <a:off x="5630449" y="1345346"/>
            <a:ext cx="7947764" cy="3600986"/>
          </a:xfrm>
          <a:prstGeom prst="rect">
            <a:avLst/>
          </a:prstGeom>
          <a:noFill/>
        </p:spPr>
        <p:txBody>
          <a:bodyPr wrap="square" rtlCol="1">
            <a:spAutoFit/>
          </a:bodyPr>
          <a:lstStyle/>
          <a:p>
            <a:r>
              <a:rPr lang="en-US" sz="1600" b="1" dirty="0">
                <a:solidFill>
                  <a:srgbClr val="ED383E"/>
                </a:solidFill>
              </a:rPr>
              <a:t>Seller Details:</a:t>
            </a:r>
          </a:p>
          <a:p>
            <a:endParaRPr lang="en-US" sz="1600" b="1" dirty="0">
              <a:solidFill>
                <a:srgbClr val="ED383E"/>
              </a:solidFill>
            </a:endParaRPr>
          </a:p>
          <a:p>
            <a:r>
              <a:rPr lang="en-US" b="1" dirty="0"/>
              <a:t>Seller</a:t>
            </a:r>
          </a:p>
          <a:p>
            <a:r>
              <a:rPr lang="en-US" dirty="0" err="1"/>
              <a:t>GrubHub</a:t>
            </a:r>
            <a:endParaRPr lang="en-US" dirty="0"/>
          </a:p>
          <a:p>
            <a:r>
              <a:rPr lang="en-US" b="1" dirty="0"/>
              <a:t>Ownership</a:t>
            </a:r>
          </a:p>
          <a:p>
            <a:r>
              <a:rPr lang="en-US" dirty="0"/>
              <a:t>NYSE:GRUB</a:t>
            </a:r>
          </a:p>
          <a:p>
            <a:r>
              <a:rPr lang="en-US" b="1" dirty="0"/>
              <a:t>Company Website</a:t>
            </a:r>
          </a:p>
          <a:p>
            <a:r>
              <a:rPr lang="en-US" b="1" dirty="0">
                <a:solidFill>
                  <a:srgbClr val="ED383E"/>
                </a:solidFill>
                <a:hlinkClick r:id="rId8">
                  <a:extLst>
                    <a:ext uri="{A12FA001-AC4F-418D-AE19-62706E023703}">
                      <ahyp:hlinkClr xmlns:ahyp="http://schemas.microsoft.com/office/drawing/2018/hyperlinkcolor" val="tx"/>
                    </a:ext>
                  </a:extLst>
                </a:hlinkClick>
              </a:rPr>
              <a:t>www.grubhub.com</a:t>
            </a:r>
            <a:endParaRPr lang="en-US" dirty="0">
              <a:solidFill>
                <a:srgbClr val="ED383E"/>
              </a:solidFill>
            </a:endParaRPr>
          </a:p>
          <a:p>
            <a:r>
              <a:rPr lang="en-US" b="1" dirty="0"/>
              <a:t>HQ Location</a:t>
            </a:r>
          </a:p>
          <a:p>
            <a:r>
              <a:rPr lang="en-US" dirty="0"/>
              <a:t>New York, NY</a:t>
            </a:r>
          </a:p>
          <a:p>
            <a:r>
              <a:rPr lang="en-US" b="1" dirty="0"/>
              <a:t>Total Revenue (USD mm)</a:t>
            </a:r>
          </a:p>
          <a:p>
            <a:r>
              <a:rPr lang="en-US" dirty="0"/>
              <a:t>$1,819</a:t>
            </a:r>
          </a:p>
          <a:p>
            <a:r>
              <a:rPr lang="en-US" b="1" dirty="0"/>
              <a:t>Twitter</a:t>
            </a:r>
          </a:p>
          <a:p>
            <a:r>
              <a:rPr lang="en-US" dirty="0"/>
              <a:t>@</a:t>
            </a:r>
            <a:r>
              <a:rPr lang="en-US" dirty="0" err="1"/>
              <a:t>Grubhub</a:t>
            </a:r>
            <a:br>
              <a:rPr lang="en-US" dirty="0"/>
            </a:br>
            <a:r>
              <a:rPr lang="en-US" dirty="0"/>
              <a:t>213,331 Twitter followers</a:t>
            </a:r>
          </a:p>
          <a:p>
            <a:endParaRPr lang="ar-KR" dirty="0"/>
          </a:p>
        </p:txBody>
      </p:sp>
      <p:pic>
        <p:nvPicPr>
          <p:cNvPr id="2" name="ملف صوتي 1">
            <a:hlinkClick r:id="" action="ppaction://media"/>
            <a:extLst>
              <a:ext uri="{FF2B5EF4-FFF2-40B4-BE49-F238E27FC236}">
                <a16:creationId xmlns:a16="http://schemas.microsoft.com/office/drawing/2014/main" id="{7BD9AE8D-B8D7-0C46-9D93-7EBA02F00F5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4114800"/>
            <a:ext cx="812800" cy="812800"/>
          </a:xfrm>
          <a:prstGeom prst="rect">
            <a:avLst/>
          </a:prstGeom>
        </p:spPr>
      </p:pic>
    </p:spTree>
  </p:cSld>
  <p:clrMapOvr>
    <a:masterClrMapping/>
  </p:clrMapOvr>
  <p:transition advTm="553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41"/>
          <p:cNvSpPr txBox="1">
            <a:spLocks noGrp="1"/>
          </p:cNvSpPr>
          <p:nvPr>
            <p:ph type="title"/>
          </p:nvPr>
        </p:nvSpPr>
        <p:spPr>
          <a:xfrm>
            <a:off x="457200" y="304800"/>
            <a:ext cx="2212055" cy="593700"/>
          </a:xfrm>
          <a:prstGeom prst="rect">
            <a:avLst/>
          </a:prstGeom>
          <a:solidFill>
            <a:srgbClr val="59CDBD"/>
          </a:solidFill>
          <a:ln>
            <a:solidFill>
              <a:srgbClr val="FFFFFF"/>
            </a:solid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solidFill>
                  <a:srgbClr val="FFFFFF"/>
                </a:solidFill>
              </a:rPr>
              <a:t> Deliveroo</a:t>
            </a:r>
            <a:endParaRPr sz="500" dirty="0">
              <a:solidFill>
                <a:srgbClr val="FFFFFF"/>
              </a:solidFill>
            </a:endParaRPr>
          </a:p>
        </p:txBody>
      </p:sp>
      <p:sp>
        <p:nvSpPr>
          <p:cNvPr id="220" name="Google Shape;220;p41"/>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15</a:t>
            </a:fld>
            <a:endParaRPr>
              <a:solidFill>
                <a:srgbClr val="929292"/>
              </a:solidFill>
            </a:endParaRPr>
          </a:p>
        </p:txBody>
      </p:sp>
      <p:sp>
        <p:nvSpPr>
          <p:cNvPr id="222" name="Google Shape;222;p41"/>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4" name="مستطيل 3">
            <a:extLst>
              <a:ext uri="{FF2B5EF4-FFF2-40B4-BE49-F238E27FC236}">
                <a16:creationId xmlns:a16="http://schemas.microsoft.com/office/drawing/2014/main" id="{A9A884EF-6866-8B40-B89D-91F846E56155}"/>
              </a:ext>
            </a:extLst>
          </p:cNvPr>
          <p:cNvSpPr/>
          <p:nvPr/>
        </p:nvSpPr>
        <p:spPr>
          <a:xfrm>
            <a:off x="383255" y="1206937"/>
            <a:ext cx="4572000" cy="3631763"/>
          </a:xfrm>
          <a:prstGeom prst="rect">
            <a:avLst/>
          </a:prstGeom>
        </p:spPr>
        <p:txBody>
          <a:bodyPr>
            <a:spAutoFit/>
          </a:bodyPr>
          <a:lstStyle/>
          <a:p>
            <a:r>
              <a:rPr lang="en-US" sz="1800" b="1" dirty="0">
                <a:solidFill>
                  <a:srgbClr val="59CDBD"/>
                </a:solidFill>
                <a:latin typeface="Barlow"/>
              </a:rPr>
              <a:t>What is Deliveroo?</a:t>
            </a:r>
          </a:p>
          <a:p>
            <a:r>
              <a:rPr lang="en-US" u="sng" dirty="0">
                <a:solidFill>
                  <a:srgbClr val="59CDBD"/>
                </a:solidFill>
              </a:rPr>
              <a:t>Deliveroo</a:t>
            </a:r>
            <a:r>
              <a:rPr lang="en-US" dirty="0"/>
              <a:t> is a technology company focused on marketing, selling and delivering restaurant meals to the household or office. Its technology platform optimizes food ordering and delivery by integrating web and mobile consumers with restaurant tablet-based point-of-sale order management terminals and logistics optimization algorithm via its delivery driver smartphone software.</a:t>
            </a:r>
            <a:endParaRPr lang="en-US" sz="1600" b="1" dirty="0">
              <a:solidFill>
                <a:srgbClr val="252530"/>
              </a:solidFill>
              <a:latin typeface="Barlow"/>
            </a:endParaRPr>
          </a:p>
          <a:p>
            <a:r>
              <a:rPr lang="en-US" dirty="0">
                <a:solidFill>
                  <a:srgbClr val="505059"/>
                </a:solidFill>
                <a:latin typeface="Barlow"/>
              </a:rPr>
              <a:t>.</a:t>
            </a:r>
          </a:p>
          <a:p>
            <a:r>
              <a:rPr lang="en-US" sz="1600" b="1" dirty="0">
                <a:solidFill>
                  <a:srgbClr val="59CDBD"/>
                </a:solidFill>
              </a:rPr>
              <a:t>Deliveroo Details</a:t>
            </a:r>
          </a:p>
          <a:p>
            <a:r>
              <a:rPr lang="en-US" b="1" dirty="0"/>
              <a:t>Website</a:t>
            </a:r>
          </a:p>
          <a:p>
            <a:r>
              <a:rPr lang="en-US" b="1" dirty="0">
                <a:solidFill>
                  <a:srgbClr val="59CDBD"/>
                </a:solidFill>
                <a:hlinkClick r:id="rId3">
                  <a:extLst>
                    <a:ext uri="{A12FA001-AC4F-418D-AE19-62706E023703}">
                      <ahyp:hlinkClr xmlns:ahyp="http://schemas.microsoft.com/office/drawing/2018/hyperlinkcolor" val="tx"/>
                    </a:ext>
                  </a:extLst>
                </a:hlinkClick>
              </a:rPr>
              <a:t>Deliveroo</a:t>
            </a:r>
            <a:endParaRPr lang="en-US" dirty="0">
              <a:solidFill>
                <a:srgbClr val="59CDBD"/>
              </a:solidFill>
            </a:endParaRPr>
          </a:p>
          <a:p>
            <a:r>
              <a:rPr lang="en-US" b="1" dirty="0"/>
              <a:t>Discussions</a:t>
            </a:r>
          </a:p>
          <a:p>
            <a:r>
              <a:rPr lang="en-US" b="1" dirty="0">
                <a:solidFill>
                  <a:srgbClr val="59CDBD"/>
                </a:solidFill>
                <a:hlinkClick r:id="rId4">
                  <a:extLst>
                    <a:ext uri="{A12FA001-AC4F-418D-AE19-62706E023703}">
                      <ahyp:hlinkClr xmlns:ahyp="http://schemas.microsoft.com/office/drawing/2018/hyperlinkcolor" val="tx"/>
                    </a:ext>
                  </a:extLst>
                </a:hlinkClick>
              </a:rPr>
              <a:t>Deliveroo Community</a:t>
            </a:r>
            <a:endParaRPr lang="en-US" dirty="0">
              <a:solidFill>
                <a:srgbClr val="59CDBD"/>
              </a:solidFill>
            </a:endParaRPr>
          </a:p>
          <a:p>
            <a:endParaRPr lang="en-US" dirty="0">
              <a:solidFill>
                <a:srgbClr val="505059"/>
              </a:solidFill>
              <a:latin typeface="Barlow"/>
            </a:endParaRPr>
          </a:p>
        </p:txBody>
      </p:sp>
      <p:sp>
        <p:nvSpPr>
          <p:cNvPr id="5" name="مربع نص 4">
            <a:extLst>
              <a:ext uri="{FF2B5EF4-FFF2-40B4-BE49-F238E27FC236}">
                <a16:creationId xmlns:a16="http://schemas.microsoft.com/office/drawing/2014/main" id="{481469F8-75CF-1B43-BD4E-62A69D6D3644}"/>
              </a:ext>
            </a:extLst>
          </p:cNvPr>
          <p:cNvSpPr txBox="1"/>
          <p:nvPr/>
        </p:nvSpPr>
        <p:spPr>
          <a:xfrm>
            <a:off x="5999780" y="1212771"/>
            <a:ext cx="2988856" cy="3816429"/>
          </a:xfrm>
          <a:prstGeom prst="rect">
            <a:avLst/>
          </a:prstGeom>
          <a:noFill/>
        </p:spPr>
        <p:txBody>
          <a:bodyPr wrap="square" rtlCol="1">
            <a:spAutoFit/>
          </a:bodyPr>
          <a:lstStyle/>
          <a:p>
            <a:r>
              <a:rPr lang="en-US" sz="1600" b="1" dirty="0">
                <a:solidFill>
                  <a:srgbClr val="59CDBD"/>
                </a:solidFill>
              </a:rPr>
              <a:t>Seller Details:</a:t>
            </a:r>
          </a:p>
          <a:p>
            <a:endParaRPr lang="en-US" sz="1600" b="1" dirty="0">
              <a:solidFill>
                <a:srgbClr val="59CDBD"/>
              </a:solidFill>
            </a:endParaRPr>
          </a:p>
          <a:p>
            <a:r>
              <a:rPr lang="en-US" b="1" dirty="0"/>
              <a:t>Seller</a:t>
            </a:r>
          </a:p>
          <a:p>
            <a:r>
              <a:rPr lang="en-US" dirty="0"/>
              <a:t>Deliveroo</a:t>
            </a:r>
          </a:p>
          <a:p>
            <a:r>
              <a:rPr lang="en-US" b="1" dirty="0"/>
              <a:t>Company Website</a:t>
            </a:r>
          </a:p>
          <a:p>
            <a:r>
              <a:rPr lang="en-US" b="1" dirty="0">
                <a:solidFill>
                  <a:srgbClr val="59CDBD"/>
                </a:solidFill>
                <a:hlinkClick r:id="rId5">
                  <a:extLst>
                    <a:ext uri="{A12FA001-AC4F-418D-AE19-62706E023703}">
                      <ahyp:hlinkClr xmlns:ahyp="http://schemas.microsoft.com/office/drawing/2018/hyperlinkcolor" val="tx"/>
                    </a:ext>
                  </a:extLst>
                </a:hlinkClick>
              </a:rPr>
              <a:t>deliveroo.co.uk</a:t>
            </a:r>
            <a:endParaRPr lang="en-US" dirty="0">
              <a:solidFill>
                <a:srgbClr val="59CDBD"/>
              </a:solidFill>
            </a:endParaRPr>
          </a:p>
          <a:p>
            <a:r>
              <a:rPr lang="en-US" b="1" dirty="0"/>
              <a:t>Year Founded</a:t>
            </a:r>
          </a:p>
          <a:p>
            <a:r>
              <a:rPr lang="en-US" dirty="0"/>
              <a:t>2012</a:t>
            </a:r>
          </a:p>
          <a:p>
            <a:r>
              <a:rPr lang="en-US" b="1" dirty="0"/>
              <a:t>HQ Location</a:t>
            </a:r>
          </a:p>
          <a:p>
            <a:r>
              <a:rPr lang="en-US" dirty="0"/>
              <a:t>London, United Kingdom</a:t>
            </a:r>
          </a:p>
          <a:p>
            <a:r>
              <a:rPr lang="en-US" b="1" dirty="0"/>
              <a:t>Twitter</a:t>
            </a:r>
          </a:p>
          <a:p>
            <a:r>
              <a:rPr lang="en-US" dirty="0"/>
              <a:t>@Deliveroo</a:t>
            </a:r>
            <a:br>
              <a:rPr lang="en-US" dirty="0"/>
            </a:br>
            <a:r>
              <a:rPr lang="en-US" dirty="0"/>
              <a:t>67,391 Twitter followers</a:t>
            </a:r>
          </a:p>
          <a:p>
            <a:r>
              <a:rPr lang="en-US" b="1" dirty="0"/>
              <a:t>LinkedIn® Page</a:t>
            </a:r>
          </a:p>
          <a:p>
            <a:r>
              <a:rPr lang="en-US" b="1" dirty="0">
                <a:solidFill>
                  <a:srgbClr val="59CDBD"/>
                </a:solidFill>
                <a:hlinkClick r:id="rId6">
                  <a:extLst>
                    <a:ext uri="{A12FA001-AC4F-418D-AE19-62706E023703}">
                      <ahyp:hlinkClr xmlns:ahyp="http://schemas.microsoft.com/office/drawing/2018/hyperlinkcolor" val="tx"/>
                    </a:ext>
                  </a:extLst>
                </a:hlinkClick>
              </a:rPr>
              <a:t>www.linkedin.com</a:t>
            </a:r>
            <a:br>
              <a:rPr lang="en-US" dirty="0"/>
            </a:br>
            <a:r>
              <a:rPr lang="en-US" dirty="0"/>
              <a:t>6,514 employees on LinkedIn®</a:t>
            </a:r>
          </a:p>
          <a:p>
            <a:endParaRPr lang="ar-KR" dirty="0"/>
          </a:p>
        </p:txBody>
      </p:sp>
      <p:pic>
        <p:nvPicPr>
          <p:cNvPr id="7" name="صورة 6">
            <a:extLst>
              <a:ext uri="{FF2B5EF4-FFF2-40B4-BE49-F238E27FC236}">
                <a16:creationId xmlns:a16="http://schemas.microsoft.com/office/drawing/2014/main" id="{8F80BF89-84E7-8F40-AC2E-516CAA81CD81}"/>
              </a:ext>
            </a:extLst>
          </p:cNvPr>
          <p:cNvPicPr>
            <a:picLocks noChangeAspect="1"/>
          </p:cNvPicPr>
          <p:nvPr/>
        </p:nvPicPr>
        <p:blipFill>
          <a:blip r:embed="rId7"/>
          <a:stretch>
            <a:fillRect/>
          </a:stretch>
        </p:blipFill>
        <p:spPr>
          <a:xfrm>
            <a:off x="6776581" y="206466"/>
            <a:ext cx="2212055" cy="593700"/>
          </a:xfrm>
          <a:prstGeom prst="rect">
            <a:avLst/>
          </a:prstGeom>
        </p:spPr>
      </p:pic>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صر نائب للنص 2">
            <a:extLst>
              <a:ext uri="{FF2B5EF4-FFF2-40B4-BE49-F238E27FC236}">
                <a16:creationId xmlns:a16="http://schemas.microsoft.com/office/drawing/2014/main" id="{FFD1A466-98E2-004D-B124-F75AC1260ECA}"/>
              </a:ext>
            </a:extLst>
          </p:cNvPr>
          <p:cNvSpPr txBox="1">
            <a:spLocks/>
          </p:cNvSpPr>
          <p:nvPr/>
        </p:nvSpPr>
        <p:spPr>
          <a:xfrm>
            <a:off x="457200" y="4914900"/>
            <a:ext cx="3957600" cy="114300"/>
          </a:xfrm>
          <a:prstGeom prst="rect">
            <a:avLst/>
          </a:prstGeom>
          <a:noFill/>
          <a:ln>
            <a:noFill/>
          </a:ln>
        </p:spPr>
        <p:txBody>
          <a:bodyPr spcFirstLastPara="1" wrap="square" lIns="34275" tIns="34275" rIns="342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r>
              <a:rPr lang="en"/>
              <a:t>2019 Udacity.  All rights reserved.</a:t>
            </a:r>
            <a:endParaRPr lang="ar-KR" dirty="0"/>
          </a:p>
        </p:txBody>
      </p:sp>
      <p:sp>
        <p:nvSpPr>
          <p:cNvPr id="7" name="مستطيل 6">
            <a:extLst>
              <a:ext uri="{FF2B5EF4-FFF2-40B4-BE49-F238E27FC236}">
                <a16:creationId xmlns:a16="http://schemas.microsoft.com/office/drawing/2014/main" id="{A35D696D-5926-754E-B9AB-04092A19B171}"/>
              </a:ext>
            </a:extLst>
          </p:cNvPr>
          <p:cNvSpPr/>
          <p:nvPr/>
        </p:nvSpPr>
        <p:spPr>
          <a:xfrm>
            <a:off x="457200" y="1559914"/>
            <a:ext cx="1917513" cy="461665"/>
          </a:xfrm>
          <a:prstGeom prst="rect">
            <a:avLst/>
          </a:prstGeom>
        </p:spPr>
        <p:txBody>
          <a:bodyPr wrap="none">
            <a:spAutoFit/>
          </a:bodyPr>
          <a:lstStyle/>
          <a:p>
            <a:r>
              <a:rPr lang="en-US" sz="2400" b="1" dirty="0">
                <a:latin typeface="halyard-display"/>
              </a:rPr>
              <a:t>Key Features:</a:t>
            </a:r>
          </a:p>
        </p:txBody>
      </p:sp>
      <p:sp>
        <p:nvSpPr>
          <p:cNvPr id="8" name="مستطيل 7">
            <a:extLst>
              <a:ext uri="{FF2B5EF4-FFF2-40B4-BE49-F238E27FC236}">
                <a16:creationId xmlns:a16="http://schemas.microsoft.com/office/drawing/2014/main" id="{A844D78A-A831-EB43-BE47-F9D57F1E92F5}"/>
              </a:ext>
            </a:extLst>
          </p:cNvPr>
          <p:cNvSpPr/>
          <p:nvPr/>
        </p:nvSpPr>
        <p:spPr>
          <a:xfrm>
            <a:off x="254317" y="736241"/>
            <a:ext cx="8635365" cy="738664"/>
          </a:xfrm>
          <a:prstGeom prst="rect">
            <a:avLst/>
          </a:prstGeom>
        </p:spPr>
        <p:txBody>
          <a:bodyPr wrap="square">
            <a:spAutoFit/>
          </a:bodyPr>
          <a:lstStyle/>
          <a:p>
            <a:r>
              <a:rPr lang="en-US" dirty="0">
                <a:latin typeface="halyard-text"/>
              </a:rPr>
              <a:t>The three apps with the largest market share in the space,</a:t>
            </a:r>
            <a:r>
              <a:rPr lang="en-US" dirty="0">
                <a:solidFill>
                  <a:srgbClr val="ED3833"/>
                </a:solidFill>
                <a:latin typeface="halyard-text"/>
              </a:rPr>
              <a:t> </a:t>
            </a:r>
            <a:r>
              <a:rPr lang="en-US" b="1" dirty="0">
                <a:solidFill>
                  <a:srgbClr val="ED3833"/>
                </a:solidFill>
                <a:latin typeface="halyard-text"/>
                <a:hlinkClick r:id="rId4">
                  <a:extLst>
                    <a:ext uri="{A12FA001-AC4F-418D-AE19-62706E023703}">
                      <ahyp:hlinkClr xmlns:ahyp="http://schemas.microsoft.com/office/drawing/2018/hyperlinkcolor" val="tx"/>
                    </a:ext>
                  </a:extLst>
                </a:hlinkClick>
              </a:rPr>
              <a:t>DoorDash</a:t>
            </a:r>
            <a:r>
              <a:rPr lang="en-US" dirty="0">
                <a:solidFill>
                  <a:srgbClr val="ED3833"/>
                </a:solidFill>
                <a:latin typeface="halyard-text"/>
              </a:rPr>
              <a:t> ,</a:t>
            </a:r>
            <a:r>
              <a:rPr lang="en-US" dirty="0">
                <a:latin typeface="halyard-text"/>
              </a:rPr>
              <a:t> </a:t>
            </a:r>
            <a:r>
              <a:rPr lang="en-US" b="1" dirty="0">
                <a:solidFill>
                  <a:srgbClr val="ED3833"/>
                </a:solidFill>
                <a:latin typeface="halyard-text"/>
                <a:hlinkClick r:id="rId5">
                  <a:extLst>
                    <a:ext uri="{A12FA001-AC4F-418D-AE19-62706E023703}">
                      <ahyp:hlinkClr xmlns:ahyp="http://schemas.microsoft.com/office/drawing/2018/hyperlinkcolor" val="tx"/>
                    </a:ext>
                  </a:extLst>
                </a:hlinkClick>
              </a:rPr>
              <a:t>Grubhub</a:t>
            </a:r>
            <a:r>
              <a:rPr lang="en-US" b="1" dirty="0">
                <a:solidFill>
                  <a:srgbClr val="ED3833"/>
                </a:solidFill>
                <a:latin typeface="halyard-text"/>
              </a:rPr>
              <a:t>  </a:t>
            </a:r>
            <a:r>
              <a:rPr lang="en-US" b="1" dirty="0">
                <a:solidFill>
                  <a:schemeClr val="tx1"/>
                </a:solidFill>
                <a:latin typeface="halyard-text"/>
              </a:rPr>
              <a:t>and </a:t>
            </a:r>
            <a:r>
              <a:rPr lang="en-US" b="1" u="sng" dirty="0">
                <a:solidFill>
                  <a:srgbClr val="7DDDD3"/>
                </a:solidFill>
                <a:latin typeface="halyard-text"/>
              </a:rPr>
              <a:t>Deliveroo</a:t>
            </a:r>
            <a:r>
              <a:rPr lang="en-US" b="1" dirty="0">
                <a:solidFill>
                  <a:srgbClr val="ED3833"/>
                </a:solidFill>
                <a:latin typeface="halyard-text"/>
              </a:rPr>
              <a:t> </a:t>
            </a:r>
            <a:r>
              <a:rPr lang="en-US" dirty="0"/>
              <a:t>offer users a way to earn money working independently on their own schedule,</a:t>
            </a:r>
          </a:p>
          <a:p>
            <a:r>
              <a:rPr lang="en-US" dirty="0"/>
              <a:t>they differ in a few key features that might make one a better option than the other for some users</a:t>
            </a:r>
            <a:endParaRPr lang="ar-KR" dirty="0"/>
          </a:p>
        </p:txBody>
      </p:sp>
      <p:sp>
        <p:nvSpPr>
          <p:cNvPr id="9" name="مستطيل 8">
            <a:extLst>
              <a:ext uri="{FF2B5EF4-FFF2-40B4-BE49-F238E27FC236}">
                <a16:creationId xmlns:a16="http://schemas.microsoft.com/office/drawing/2014/main" id="{D780BACF-7480-B941-AE79-D4CE00ED757D}"/>
              </a:ext>
            </a:extLst>
          </p:cNvPr>
          <p:cNvSpPr/>
          <p:nvPr/>
        </p:nvSpPr>
        <p:spPr>
          <a:xfrm>
            <a:off x="457200" y="2294560"/>
            <a:ext cx="5479385" cy="646331"/>
          </a:xfrm>
          <a:prstGeom prst="rect">
            <a:avLst/>
          </a:prstGeom>
        </p:spPr>
        <p:txBody>
          <a:bodyPr wrap="none">
            <a:spAutoFit/>
          </a:bodyPr>
          <a:lstStyle/>
          <a:p>
            <a:r>
              <a:rPr lang="en-US" sz="3600" b="1" dirty="0">
                <a:latin typeface="halyard-display"/>
              </a:rPr>
              <a:t>1. Requirements for Drivers</a:t>
            </a:r>
          </a:p>
        </p:txBody>
      </p:sp>
      <p:sp>
        <p:nvSpPr>
          <p:cNvPr id="10" name="مستطيل 9">
            <a:extLst>
              <a:ext uri="{FF2B5EF4-FFF2-40B4-BE49-F238E27FC236}">
                <a16:creationId xmlns:a16="http://schemas.microsoft.com/office/drawing/2014/main" id="{603649AD-8DCE-B748-A5FB-FBC3D5F08936}"/>
              </a:ext>
            </a:extLst>
          </p:cNvPr>
          <p:cNvSpPr/>
          <p:nvPr/>
        </p:nvSpPr>
        <p:spPr>
          <a:xfrm>
            <a:off x="3982451" y="3079582"/>
            <a:ext cx="3640740" cy="646331"/>
          </a:xfrm>
          <a:prstGeom prst="rect">
            <a:avLst/>
          </a:prstGeom>
        </p:spPr>
        <p:txBody>
          <a:bodyPr wrap="none">
            <a:spAutoFit/>
          </a:bodyPr>
          <a:lstStyle/>
          <a:p>
            <a:r>
              <a:rPr lang="en-US" sz="3600" b="1" dirty="0">
                <a:latin typeface="halyard-display"/>
              </a:rPr>
              <a:t>2. Driver Payment</a:t>
            </a:r>
          </a:p>
        </p:txBody>
      </p:sp>
      <p:sp>
        <p:nvSpPr>
          <p:cNvPr id="11" name="مستطيل 10">
            <a:extLst>
              <a:ext uri="{FF2B5EF4-FFF2-40B4-BE49-F238E27FC236}">
                <a16:creationId xmlns:a16="http://schemas.microsoft.com/office/drawing/2014/main" id="{850EC783-EB2F-C344-BE70-C9C663EAE799}"/>
              </a:ext>
            </a:extLst>
          </p:cNvPr>
          <p:cNvSpPr/>
          <p:nvPr/>
        </p:nvSpPr>
        <p:spPr>
          <a:xfrm>
            <a:off x="5802821" y="4021757"/>
            <a:ext cx="3105337" cy="646331"/>
          </a:xfrm>
          <a:prstGeom prst="rect">
            <a:avLst/>
          </a:prstGeom>
        </p:spPr>
        <p:txBody>
          <a:bodyPr wrap="none">
            <a:spAutoFit/>
          </a:bodyPr>
          <a:lstStyle/>
          <a:p>
            <a:r>
              <a:rPr lang="en-US" sz="3600" b="1" dirty="0">
                <a:latin typeface="halyard-display"/>
              </a:rPr>
              <a:t>3. Driver Extras</a:t>
            </a:r>
          </a:p>
        </p:txBody>
      </p:sp>
      <p:sp>
        <p:nvSpPr>
          <p:cNvPr id="12" name="Google Shape;229;p42">
            <a:extLst>
              <a:ext uri="{FF2B5EF4-FFF2-40B4-BE49-F238E27FC236}">
                <a16:creationId xmlns:a16="http://schemas.microsoft.com/office/drawing/2014/main" id="{BDBA9C0C-B2CD-D344-BED4-3296F3693677}"/>
              </a:ext>
            </a:extLst>
          </p:cNvPr>
          <p:cNvSpPr txBox="1">
            <a:spLocks noGrp="1"/>
          </p:cNvSpPr>
          <p:nvPr>
            <p:ph type="title"/>
          </p:nvPr>
        </p:nvSpPr>
        <p:spPr>
          <a:xfrm>
            <a:off x="300000" y="177812"/>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solidFill>
                  <a:srgbClr val="FF0000"/>
                </a:solidFill>
              </a:rPr>
              <a:t>Our Advantages</a:t>
            </a:r>
            <a:endParaRPr sz="500" dirty="0">
              <a:solidFill>
                <a:srgbClr val="FF0000"/>
              </a:solidFill>
            </a:endParaRPr>
          </a:p>
        </p:txBody>
      </p:sp>
      <p:pic>
        <p:nvPicPr>
          <p:cNvPr id="2" name="ملف صوتي 1">
            <a:hlinkClick r:id="" action="ppaction://media"/>
            <a:extLst>
              <a:ext uri="{FF2B5EF4-FFF2-40B4-BE49-F238E27FC236}">
                <a16:creationId xmlns:a16="http://schemas.microsoft.com/office/drawing/2014/main" id="{04CFE175-59E7-594D-B750-A88803277D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4098096761"/>
      </p:ext>
    </p:extLst>
  </p:cSld>
  <p:clrMapOvr>
    <a:masterClrMapping/>
  </p:clrMapOvr>
  <mc:AlternateContent xmlns:mc="http://schemas.openxmlformats.org/markup-compatibility/2006">
    <mc:Choice xmlns:p14="http://schemas.microsoft.com/office/powerpoint/2010/main" Requires="p14">
      <p:transition spd="slow" p14:dur="2000" advTm="37706"/>
    </mc:Choice>
    <mc:Fallback>
      <p:transition spd="slow" advTm="37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نص 2">
            <a:extLst>
              <a:ext uri="{FF2B5EF4-FFF2-40B4-BE49-F238E27FC236}">
                <a16:creationId xmlns:a16="http://schemas.microsoft.com/office/drawing/2014/main" id="{9C18F4A1-3962-1D45-B5D0-92ACE7CA0102}"/>
              </a:ext>
            </a:extLst>
          </p:cNvPr>
          <p:cNvSpPr>
            <a:spLocks noGrp="1"/>
          </p:cNvSpPr>
          <p:nvPr>
            <p:ph type="body" idx="2"/>
          </p:nvPr>
        </p:nvSpPr>
        <p:spPr/>
        <p:txBody>
          <a:bodyPr/>
          <a:lstStyle/>
          <a:p>
            <a:r>
              <a:rPr lang="en" dirty="0"/>
              <a:t>2019 Udacity.  All rights reserved.</a:t>
            </a:r>
            <a:endParaRPr lang="ar-KR" dirty="0"/>
          </a:p>
        </p:txBody>
      </p:sp>
      <p:graphicFrame>
        <p:nvGraphicFramePr>
          <p:cNvPr id="6" name="جدول 6">
            <a:extLst>
              <a:ext uri="{FF2B5EF4-FFF2-40B4-BE49-F238E27FC236}">
                <a16:creationId xmlns:a16="http://schemas.microsoft.com/office/drawing/2014/main" id="{E15C641D-2DDD-3D42-A319-8E907344D5D4}"/>
              </a:ext>
            </a:extLst>
          </p:cNvPr>
          <p:cNvGraphicFramePr>
            <a:graphicFrameLocks noGrp="1"/>
          </p:cNvGraphicFramePr>
          <p:nvPr>
            <p:extLst>
              <p:ext uri="{D42A27DB-BD31-4B8C-83A1-F6EECF244321}">
                <p14:modId xmlns:p14="http://schemas.microsoft.com/office/powerpoint/2010/main" val="66635288"/>
              </p:ext>
            </p:extLst>
          </p:nvPr>
        </p:nvGraphicFramePr>
        <p:xfrm>
          <a:off x="820454" y="49907"/>
          <a:ext cx="7503092" cy="4831537"/>
        </p:xfrm>
        <a:graphic>
          <a:graphicData uri="http://schemas.openxmlformats.org/drawingml/2006/table">
            <a:tbl>
              <a:tblPr rtl="1" firstRow="1" bandRow="1">
                <a:tableStyleId>{5940675A-B579-460E-94D1-54222C63F5DA}</a:tableStyleId>
              </a:tblPr>
              <a:tblGrid>
                <a:gridCol w="1875773">
                  <a:extLst>
                    <a:ext uri="{9D8B030D-6E8A-4147-A177-3AD203B41FA5}">
                      <a16:colId xmlns:a16="http://schemas.microsoft.com/office/drawing/2014/main" val="860226828"/>
                    </a:ext>
                  </a:extLst>
                </a:gridCol>
                <a:gridCol w="1875773">
                  <a:extLst>
                    <a:ext uri="{9D8B030D-6E8A-4147-A177-3AD203B41FA5}">
                      <a16:colId xmlns:a16="http://schemas.microsoft.com/office/drawing/2014/main" val="1458542760"/>
                    </a:ext>
                  </a:extLst>
                </a:gridCol>
                <a:gridCol w="1875773">
                  <a:extLst>
                    <a:ext uri="{9D8B030D-6E8A-4147-A177-3AD203B41FA5}">
                      <a16:colId xmlns:a16="http://schemas.microsoft.com/office/drawing/2014/main" val="524842044"/>
                    </a:ext>
                  </a:extLst>
                </a:gridCol>
                <a:gridCol w="1875773">
                  <a:extLst>
                    <a:ext uri="{9D8B030D-6E8A-4147-A177-3AD203B41FA5}">
                      <a16:colId xmlns:a16="http://schemas.microsoft.com/office/drawing/2014/main" val="1660506539"/>
                    </a:ext>
                  </a:extLst>
                </a:gridCol>
              </a:tblGrid>
              <a:tr h="2053262">
                <a:tc>
                  <a:txBody>
                    <a:bodyPr/>
                    <a:lstStyle/>
                    <a:p>
                      <a:pPr marR="0" algn="l" rtl="0">
                        <a:lnSpc>
                          <a:spcPct val="100000"/>
                        </a:lnSpc>
                        <a:spcBef>
                          <a:spcPts val="0"/>
                        </a:spcBef>
                        <a:spcAft>
                          <a:spcPts val="0"/>
                        </a:spcAft>
                        <a:buClr>
                          <a:srgbClr val="000000"/>
                        </a:buClr>
                        <a:buFont typeface="Arial"/>
                      </a:pPr>
                      <a:endParaRPr lang="en-US" dirty="0"/>
                    </a:p>
                    <a:p>
                      <a:pPr marR="0" algn="l" rtl="0">
                        <a:lnSpc>
                          <a:spcPct val="100000"/>
                        </a:lnSpc>
                        <a:spcBef>
                          <a:spcPts val="0"/>
                        </a:spcBef>
                        <a:spcAft>
                          <a:spcPts val="0"/>
                        </a:spcAft>
                        <a:buClr>
                          <a:srgbClr val="000000"/>
                        </a:buClr>
                        <a:buFont typeface="Arial"/>
                      </a:pPr>
                      <a:endParaRPr lang="en-US" dirty="0"/>
                    </a:p>
                    <a:p>
                      <a:pPr algn="ctr"/>
                      <a:r>
                        <a:rPr lang="en-US" sz="1200" b="1" i="0" u="none" strike="noStrike" cap="none" dirty="0">
                          <a:solidFill>
                            <a:srgbClr val="59CDBD"/>
                          </a:solidFill>
                          <a:effectLst/>
                          <a:latin typeface="+mn-lt"/>
                          <a:ea typeface="+mn-ea"/>
                          <a:cs typeface="+mn-cs"/>
                          <a:sym typeface="Arial"/>
                          <a:hlinkClick r:id="rId4">
                            <a:extLst>
                              <a:ext uri="{A12FA001-AC4F-418D-AE19-62706E023703}">
                                <ahyp:hlinkClr xmlns:ahyp="http://schemas.microsoft.com/office/drawing/2018/hyperlinkcolor" val="tx"/>
                              </a:ext>
                            </a:extLst>
                          </a:hlinkClick>
                        </a:rPr>
                        <a:t>Deliveroo</a:t>
                      </a:r>
                    </a:p>
                    <a:p>
                      <a:pPr algn="ctr"/>
                      <a:endParaRPr lang="en-US" sz="1200" b="1" i="0" u="none" strike="noStrike" cap="none" dirty="0">
                        <a:solidFill>
                          <a:srgbClr val="59CDBD"/>
                        </a:solidFill>
                        <a:effectLst/>
                        <a:latin typeface="+mn-lt"/>
                        <a:ea typeface="+mn-ea"/>
                        <a:cs typeface="+mn-cs"/>
                        <a:sym typeface="Arial"/>
                        <a:hlinkClick r:id="rId4">
                          <a:extLst>
                            <a:ext uri="{A12FA001-AC4F-418D-AE19-62706E023703}">
                              <ahyp:hlinkClr xmlns:ahyp="http://schemas.microsoft.com/office/drawing/2018/hyperlinkcolor" val="tx"/>
                            </a:ext>
                          </a:extLst>
                        </a:hlinkClick>
                      </a:endParaRPr>
                    </a:p>
                    <a:p>
                      <a:pPr algn="ctr"/>
                      <a:r>
                        <a:rPr lang="en-US" sz="1200" b="0" i="0" u="sng" strike="noStrike" cap="none" dirty="0">
                          <a:solidFill>
                            <a:srgbClr val="7DDDD3"/>
                          </a:solidFill>
                          <a:effectLst/>
                          <a:latin typeface="+mn-lt"/>
                          <a:ea typeface="+mn-ea"/>
                          <a:cs typeface="+mn-cs"/>
                          <a:sym typeface="Arial"/>
                        </a:rPr>
                        <a:t>Deliveroo</a:t>
                      </a:r>
                      <a:r>
                        <a:rPr lang="en-US" sz="1200" b="0" i="0" u="none" strike="noStrike" cap="none" dirty="0">
                          <a:solidFill>
                            <a:schemeClr val="tx1"/>
                          </a:solidFill>
                          <a:effectLst/>
                          <a:latin typeface="+mn-lt"/>
                          <a:ea typeface="+mn-ea"/>
                          <a:cs typeface="+mn-cs"/>
                          <a:sym typeface="Arial"/>
                        </a:rPr>
                        <a:t> is a technology company focused on marketing, selling and delivering restaurant meals to the household or office.</a:t>
                      </a:r>
                    </a:p>
                    <a:p>
                      <a:pPr marR="0" algn="l" rtl="0">
                        <a:lnSpc>
                          <a:spcPct val="100000"/>
                        </a:lnSpc>
                        <a:spcBef>
                          <a:spcPts val="0"/>
                        </a:spcBef>
                        <a:spcAft>
                          <a:spcPts val="0"/>
                        </a:spcAft>
                        <a:buClr>
                          <a:srgbClr val="000000"/>
                        </a:buClr>
                        <a:buFont typeface="Arial"/>
                      </a:pPr>
                      <a:endParaRPr lang="ar-KR" dirty="0"/>
                    </a:p>
                  </a:txBody>
                  <a:tcPr/>
                </a:tc>
                <a:tc>
                  <a:txBody>
                    <a:bodyPr/>
                    <a:lstStyle/>
                    <a:p>
                      <a:pPr marR="0" algn="l" rtl="0">
                        <a:lnSpc>
                          <a:spcPct val="100000"/>
                        </a:lnSpc>
                        <a:spcBef>
                          <a:spcPts val="0"/>
                        </a:spcBef>
                        <a:spcAft>
                          <a:spcPts val="0"/>
                        </a:spcAft>
                        <a:buClr>
                          <a:srgbClr val="000000"/>
                        </a:buClr>
                        <a:buFont typeface="Arial"/>
                      </a:pPr>
                      <a:endParaRPr lang="en-US" dirty="0"/>
                    </a:p>
                    <a:p>
                      <a:pPr marR="0" algn="l" rtl="0">
                        <a:lnSpc>
                          <a:spcPct val="100000"/>
                        </a:lnSpc>
                        <a:spcBef>
                          <a:spcPts val="0"/>
                        </a:spcBef>
                        <a:spcAft>
                          <a:spcPts val="0"/>
                        </a:spcAft>
                        <a:buClr>
                          <a:srgbClr val="000000"/>
                        </a:buClr>
                        <a:buFont typeface="Arial"/>
                      </a:pPr>
                      <a:endParaRPr lang="en-US" dirty="0"/>
                    </a:p>
                    <a:p>
                      <a:pPr algn="ctr"/>
                      <a:r>
                        <a:rPr lang="en-US" sz="1200" b="1" i="0" u="none" strike="noStrike" cap="none" dirty="0">
                          <a:solidFill>
                            <a:srgbClr val="ED383E"/>
                          </a:solidFill>
                          <a:effectLst/>
                          <a:latin typeface="+mn-lt"/>
                          <a:ea typeface="+mn-ea"/>
                          <a:cs typeface="+mn-cs"/>
                          <a:sym typeface="Arial"/>
                          <a:hlinkClick r:id="rId5">
                            <a:extLst>
                              <a:ext uri="{A12FA001-AC4F-418D-AE19-62706E023703}">
                                <ahyp:hlinkClr xmlns:ahyp="http://schemas.microsoft.com/office/drawing/2018/hyperlinkcolor" val="tx"/>
                              </a:ext>
                            </a:extLst>
                          </a:hlinkClick>
                        </a:rPr>
                        <a:t>GrubHub</a:t>
                      </a:r>
                    </a:p>
                    <a:p>
                      <a:pPr algn="ctr"/>
                      <a:endParaRPr lang="en-US" sz="1200" b="1" i="0" u="none" strike="noStrike" cap="none" dirty="0">
                        <a:solidFill>
                          <a:srgbClr val="ED383E"/>
                        </a:solidFill>
                        <a:effectLst/>
                        <a:latin typeface="+mn-lt"/>
                        <a:ea typeface="+mn-ea"/>
                        <a:cs typeface="+mn-cs"/>
                        <a:sym typeface="Arial"/>
                        <a:hlinkClick r:id="rId5">
                          <a:extLst>
                            <a:ext uri="{A12FA001-AC4F-418D-AE19-62706E023703}">
                              <ahyp:hlinkClr xmlns:ahyp="http://schemas.microsoft.com/office/drawing/2018/hyperlinkcolor" val="tx"/>
                            </a:ext>
                          </a:extLst>
                        </a:hlinkClick>
                      </a:endParaRPr>
                    </a:p>
                    <a:p>
                      <a:pPr algn="ctr"/>
                      <a:r>
                        <a:rPr lang="en-US" sz="1200" b="0" i="0" u="sng" strike="noStrike" cap="none" dirty="0" err="1">
                          <a:solidFill>
                            <a:srgbClr val="ED383E"/>
                          </a:solidFill>
                          <a:effectLst/>
                          <a:latin typeface="+mn-lt"/>
                          <a:ea typeface="+mn-ea"/>
                          <a:cs typeface="+mn-cs"/>
                          <a:sym typeface="Arial"/>
                        </a:rPr>
                        <a:t>GrubHub</a:t>
                      </a:r>
                      <a:r>
                        <a:rPr lang="en-US" sz="1200" b="0" i="0" u="none" strike="noStrike" cap="none" dirty="0">
                          <a:solidFill>
                            <a:schemeClr val="tx1"/>
                          </a:solidFill>
                          <a:effectLst/>
                          <a:latin typeface="+mn-lt"/>
                          <a:ea typeface="+mn-ea"/>
                          <a:cs typeface="+mn-cs"/>
                          <a:sym typeface="Arial"/>
                        </a:rPr>
                        <a:t> provides an online and mobile platform for restaurant pick-up and delivery orders.</a:t>
                      </a:r>
                    </a:p>
                  </a:txBody>
                  <a:tcPr/>
                </a:tc>
                <a:tc>
                  <a:txBody>
                    <a:bodyPr/>
                    <a:lstStyle/>
                    <a:p>
                      <a:pPr marR="0" algn="l" rtl="0">
                        <a:lnSpc>
                          <a:spcPct val="100000"/>
                        </a:lnSpc>
                        <a:spcBef>
                          <a:spcPts val="0"/>
                        </a:spcBef>
                        <a:spcAft>
                          <a:spcPts val="0"/>
                        </a:spcAft>
                        <a:buClr>
                          <a:srgbClr val="000000"/>
                        </a:buClr>
                        <a:buFont typeface="Arial"/>
                      </a:pPr>
                      <a:endParaRPr lang="en-US" dirty="0"/>
                    </a:p>
                    <a:p>
                      <a:pPr marR="0" algn="l" rtl="0">
                        <a:lnSpc>
                          <a:spcPct val="100000"/>
                        </a:lnSpc>
                        <a:spcBef>
                          <a:spcPts val="0"/>
                        </a:spcBef>
                        <a:spcAft>
                          <a:spcPts val="0"/>
                        </a:spcAft>
                        <a:buClr>
                          <a:srgbClr val="000000"/>
                        </a:buClr>
                        <a:buFont typeface="Arial"/>
                      </a:pPr>
                      <a:endParaRPr lang="en-US" dirty="0"/>
                    </a:p>
                    <a:p>
                      <a:pPr algn="ctr"/>
                      <a:r>
                        <a:rPr lang="en-US" sz="1100" b="1" i="0" u="none" strike="noStrike" cap="none" dirty="0">
                          <a:solidFill>
                            <a:srgbClr val="ED383E"/>
                          </a:solidFill>
                          <a:effectLst/>
                          <a:latin typeface="+mn-lt"/>
                          <a:ea typeface="+mn-ea"/>
                          <a:cs typeface="+mn-cs"/>
                          <a:sym typeface="Arial"/>
                          <a:hlinkClick r:id="rId6">
                            <a:extLst>
                              <a:ext uri="{A12FA001-AC4F-418D-AE19-62706E023703}">
                                <ahyp:hlinkClr xmlns:ahyp="http://schemas.microsoft.com/office/drawing/2018/hyperlinkcolor" val="tx"/>
                              </a:ext>
                            </a:extLst>
                          </a:hlinkClick>
                        </a:rPr>
                        <a:t>DoorDash</a:t>
                      </a:r>
                    </a:p>
                    <a:p>
                      <a:pPr algn="ctr"/>
                      <a:endParaRPr lang="en-US" sz="1100" b="1" i="0" u="none" strike="noStrike" cap="none" dirty="0">
                        <a:solidFill>
                          <a:srgbClr val="ED383E"/>
                        </a:solidFill>
                        <a:effectLst/>
                        <a:latin typeface="+mn-lt"/>
                        <a:ea typeface="+mn-ea"/>
                        <a:cs typeface="+mn-cs"/>
                        <a:sym typeface="Arial"/>
                        <a:hlinkClick r:id="rId6">
                          <a:extLst>
                            <a:ext uri="{A12FA001-AC4F-418D-AE19-62706E023703}">
                              <ahyp:hlinkClr xmlns:ahyp="http://schemas.microsoft.com/office/drawing/2018/hyperlinkcolor" val="tx"/>
                            </a:ext>
                          </a:extLst>
                        </a:hlinkClick>
                      </a:endParaRPr>
                    </a:p>
                    <a:p>
                      <a:pPr algn="ctr"/>
                      <a:r>
                        <a:rPr lang="en-US" sz="1100" b="0" i="0" u="sng" strike="noStrike" cap="none" dirty="0" err="1">
                          <a:solidFill>
                            <a:srgbClr val="ED383E"/>
                          </a:solidFill>
                          <a:effectLst/>
                          <a:latin typeface="+mn-lt"/>
                          <a:ea typeface="+mn-ea"/>
                          <a:cs typeface="+mn-cs"/>
                          <a:sym typeface="Arial"/>
                        </a:rPr>
                        <a:t>DoorDash</a:t>
                      </a:r>
                      <a:r>
                        <a:rPr lang="en-US" sz="1100" b="0" i="0" u="none" strike="noStrike" cap="none" dirty="0">
                          <a:solidFill>
                            <a:schemeClr val="tx1"/>
                          </a:solidFill>
                          <a:effectLst/>
                          <a:latin typeface="+mn-lt"/>
                          <a:ea typeface="+mn-ea"/>
                          <a:cs typeface="+mn-cs"/>
                          <a:sym typeface="Arial"/>
                        </a:rPr>
                        <a:t> is a technology company that provides on-demand delivery service connecting customers with local businesses.</a:t>
                      </a:r>
                    </a:p>
                  </a:txBody>
                  <a:tcPr/>
                </a:tc>
                <a:tc>
                  <a:txBody>
                    <a:bodyPr/>
                    <a:lstStyle/>
                    <a:p>
                      <a:pPr marR="0" algn="l" rtl="0">
                        <a:lnSpc>
                          <a:spcPct val="100000"/>
                        </a:lnSpc>
                        <a:spcBef>
                          <a:spcPts val="0"/>
                        </a:spcBef>
                        <a:spcAft>
                          <a:spcPts val="0"/>
                        </a:spcAft>
                        <a:buClr>
                          <a:srgbClr val="000000"/>
                        </a:buClr>
                        <a:buFont typeface="Arial"/>
                      </a:pPr>
                      <a:endParaRPr lang="ar-KR" dirty="0"/>
                    </a:p>
                  </a:txBody>
                  <a:tcPr/>
                </a:tc>
                <a:extLst>
                  <a:ext uri="{0D108BD9-81ED-4DB2-BD59-A6C34878D82A}">
                    <a16:rowId xmlns:a16="http://schemas.microsoft.com/office/drawing/2014/main" val="135760208"/>
                  </a:ext>
                </a:extLst>
              </a:tr>
              <a:tr h="338863">
                <a:tc>
                  <a:txBody>
                    <a:bodyPr/>
                    <a:lstStyle/>
                    <a:p>
                      <a:pPr marR="0" algn="l" rtl="0">
                        <a:lnSpc>
                          <a:spcPct val="100000"/>
                        </a:lnSpc>
                        <a:spcBef>
                          <a:spcPts val="0"/>
                        </a:spcBef>
                        <a:spcAft>
                          <a:spcPts val="0"/>
                        </a:spcAft>
                        <a:buClr>
                          <a:srgbClr val="000000"/>
                        </a:buClr>
                        <a:buFont typeface="Arial"/>
                      </a:pPr>
                      <a:r>
                        <a:rPr lang="ar-KR" sz="1400" b="0" i="0" u="none" strike="noStrike" cap="none" dirty="0">
                          <a:solidFill>
                            <a:schemeClr val="tx1"/>
                          </a:solidFill>
                          <a:effectLst/>
                          <a:latin typeface="+mn-lt"/>
                          <a:ea typeface="+mn-ea"/>
                          <a:cs typeface="+mn-cs"/>
                          <a:sym typeface="Arial"/>
                        </a:rPr>
                        <a:t>201</a:t>
                      </a:r>
                      <a:r>
                        <a:rPr lang="en-US" sz="1400" b="0" i="0" u="none" strike="noStrike" cap="none" dirty="0">
                          <a:solidFill>
                            <a:schemeClr val="tx1"/>
                          </a:solidFill>
                          <a:effectLst/>
                          <a:latin typeface="+mn-lt"/>
                          <a:ea typeface="+mn-ea"/>
                          <a:cs typeface="+mn-cs"/>
                          <a:sym typeface="Arial"/>
                        </a:rPr>
                        <a:t>2</a:t>
                      </a:r>
                      <a:endParaRPr lang="ar-KR" dirty="0"/>
                    </a:p>
                  </a:txBody>
                  <a:tcPr/>
                </a:tc>
                <a:tc>
                  <a:txBody>
                    <a:bodyPr/>
                    <a:lstStyle/>
                    <a:p>
                      <a:pPr marR="0" algn="l" rtl="0">
                        <a:lnSpc>
                          <a:spcPct val="100000"/>
                        </a:lnSpc>
                        <a:spcBef>
                          <a:spcPts val="0"/>
                        </a:spcBef>
                        <a:spcAft>
                          <a:spcPts val="0"/>
                        </a:spcAft>
                        <a:buClr>
                          <a:srgbClr val="000000"/>
                        </a:buClr>
                        <a:buFont typeface="Arial"/>
                      </a:pPr>
                      <a:r>
                        <a:rPr lang="ar-KR" sz="1400" b="0" i="0" u="none" strike="noStrike" cap="none" dirty="0">
                          <a:solidFill>
                            <a:schemeClr val="tx1"/>
                          </a:solidFill>
                          <a:effectLst/>
                          <a:latin typeface="+mn-lt"/>
                          <a:ea typeface="+mn-ea"/>
                          <a:cs typeface="+mn-cs"/>
                          <a:sym typeface="Arial"/>
                        </a:rPr>
                        <a:t>20</a:t>
                      </a:r>
                      <a:r>
                        <a:rPr lang="en-US" sz="1400" b="0" i="0" u="none" strike="noStrike" cap="none" dirty="0">
                          <a:solidFill>
                            <a:schemeClr val="tx1"/>
                          </a:solidFill>
                          <a:effectLst/>
                          <a:latin typeface="+mn-lt"/>
                          <a:ea typeface="+mn-ea"/>
                          <a:cs typeface="+mn-cs"/>
                          <a:sym typeface="Arial"/>
                        </a:rPr>
                        <a:t>04</a:t>
                      </a:r>
                      <a:endParaRPr lang="ar-KR" dirty="0"/>
                    </a:p>
                  </a:txBody>
                  <a:tcPr/>
                </a:tc>
                <a:tc>
                  <a:txBody>
                    <a:bodyPr/>
                    <a:lstStyle/>
                    <a:p>
                      <a:pPr marR="0" algn="l" rtl="0">
                        <a:lnSpc>
                          <a:spcPct val="100000"/>
                        </a:lnSpc>
                        <a:spcBef>
                          <a:spcPts val="0"/>
                        </a:spcBef>
                        <a:spcAft>
                          <a:spcPts val="0"/>
                        </a:spcAft>
                        <a:buClr>
                          <a:srgbClr val="000000"/>
                        </a:buClr>
                        <a:buFont typeface="Arial"/>
                      </a:pPr>
                      <a:r>
                        <a:rPr lang="ar-KR" sz="1400" b="0" i="0" u="none" strike="noStrike" cap="none" dirty="0">
                          <a:solidFill>
                            <a:schemeClr val="tx1"/>
                          </a:solidFill>
                          <a:effectLst/>
                          <a:latin typeface="+mn-lt"/>
                          <a:ea typeface="+mn-ea"/>
                          <a:cs typeface="+mn-cs"/>
                          <a:sym typeface="Arial"/>
                        </a:rPr>
                        <a:t>2013</a:t>
                      </a:r>
                      <a:endParaRPr lang="ar-KR" dirty="0"/>
                    </a:p>
                  </a:txBody>
                  <a:tcPr/>
                </a:tc>
                <a:tc>
                  <a:txBody>
                    <a:bodyPr/>
                    <a:lstStyle/>
                    <a:p>
                      <a:pPr marR="0" algn="l" rtl="0">
                        <a:lnSpc>
                          <a:spcPct val="100000"/>
                        </a:lnSpc>
                        <a:spcBef>
                          <a:spcPts val="0"/>
                        </a:spcBef>
                        <a:spcAft>
                          <a:spcPts val="0"/>
                        </a:spcAft>
                        <a:buClr>
                          <a:srgbClr val="000000"/>
                        </a:buClr>
                        <a:buFont typeface="Arial"/>
                      </a:pPr>
                      <a:r>
                        <a:rPr lang="en-US" sz="1400" b="1" i="0" u="none" strike="noStrike" cap="none" dirty="0">
                          <a:solidFill>
                            <a:schemeClr val="tx1"/>
                          </a:solidFill>
                          <a:effectLst/>
                          <a:latin typeface="+mn-lt"/>
                          <a:ea typeface="+mn-ea"/>
                          <a:cs typeface="+mn-cs"/>
                          <a:sym typeface="Arial"/>
                        </a:rPr>
                        <a:t>Founding Date</a:t>
                      </a:r>
                      <a:endParaRPr lang="ar-KR" dirty="0"/>
                    </a:p>
                  </a:txBody>
                  <a:tcPr/>
                </a:tc>
                <a:extLst>
                  <a:ext uri="{0D108BD9-81ED-4DB2-BD59-A6C34878D82A}">
                    <a16:rowId xmlns:a16="http://schemas.microsoft.com/office/drawing/2014/main" val="429634034"/>
                  </a:ext>
                </a:extLst>
              </a:tr>
              <a:tr h="335129">
                <a:tc>
                  <a:txBody>
                    <a:bodyPr/>
                    <a:lstStyle/>
                    <a:p>
                      <a:pPr marR="0" algn="l" rtl="0">
                        <a:lnSpc>
                          <a:spcPct val="100000"/>
                        </a:lnSpc>
                        <a:spcBef>
                          <a:spcPts val="0"/>
                        </a:spcBef>
                        <a:spcAft>
                          <a:spcPts val="0"/>
                        </a:spcAft>
                        <a:buClr>
                          <a:srgbClr val="000000"/>
                        </a:buClr>
                        <a:buFont typeface="Arial"/>
                      </a:pPr>
                      <a:r>
                        <a:rPr lang="en-US" dirty="0" err="1"/>
                        <a:t>Privte</a:t>
                      </a:r>
                      <a:endParaRPr lang="ar-KR" dirty="0"/>
                    </a:p>
                  </a:txBody>
                  <a:tcPr/>
                </a:tc>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tx1"/>
                          </a:solidFill>
                          <a:effectLst/>
                          <a:latin typeface="+mn-lt"/>
                          <a:ea typeface="+mn-ea"/>
                          <a:cs typeface="+mn-cs"/>
                          <a:sym typeface="Arial"/>
                        </a:rPr>
                        <a:t>Subsidiary</a:t>
                      </a:r>
                      <a:endParaRPr lang="ar-KR" dirty="0"/>
                    </a:p>
                  </a:txBody>
                  <a:tcPr/>
                </a:tc>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tx1"/>
                          </a:solidFill>
                          <a:effectLst/>
                          <a:latin typeface="+mn-lt"/>
                          <a:ea typeface="+mn-ea"/>
                          <a:cs typeface="+mn-cs"/>
                          <a:sym typeface="Arial"/>
                        </a:rPr>
                        <a:t>Public</a:t>
                      </a:r>
                      <a:endParaRPr lang="ar-KR" dirty="0"/>
                    </a:p>
                  </a:txBody>
                  <a:tcPr/>
                </a:tc>
                <a:tc>
                  <a:txBody>
                    <a:bodyPr/>
                    <a:lstStyle/>
                    <a:p>
                      <a:pPr marR="0" algn="l" rtl="0">
                        <a:lnSpc>
                          <a:spcPct val="100000"/>
                        </a:lnSpc>
                        <a:spcBef>
                          <a:spcPts val="0"/>
                        </a:spcBef>
                        <a:spcAft>
                          <a:spcPts val="0"/>
                        </a:spcAft>
                        <a:buClr>
                          <a:srgbClr val="000000"/>
                        </a:buClr>
                        <a:buFont typeface="Arial"/>
                      </a:pPr>
                      <a:r>
                        <a:rPr lang="en-US" sz="1400" b="1" i="0" u="none" strike="noStrike" cap="none" dirty="0">
                          <a:solidFill>
                            <a:schemeClr val="tx1"/>
                          </a:solidFill>
                          <a:effectLst/>
                          <a:latin typeface="+mn-lt"/>
                          <a:ea typeface="+mn-ea"/>
                          <a:cs typeface="+mn-cs"/>
                          <a:sym typeface="Arial"/>
                        </a:rPr>
                        <a:t>Type</a:t>
                      </a:r>
                      <a:endParaRPr lang="ar-KR" dirty="0"/>
                    </a:p>
                  </a:txBody>
                  <a:tcPr/>
                </a:tc>
                <a:extLst>
                  <a:ext uri="{0D108BD9-81ED-4DB2-BD59-A6C34878D82A}">
                    <a16:rowId xmlns:a16="http://schemas.microsoft.com/office/drawing/2014/main" val="105583835"/>
                  </a:ext>
                </a:extLst>
              </a:tr>
              <a:tr h="1169218">
                <a:tc>
                  <a:txBody>
                    <a:bodyPr/>
                    <a:lstStyle/>
                    <a:p>
                      <a:pPr marR="0" algn="ctr" rtl="0">
                        <a:lnSpc>
                          <a:spcPct val="100000"/>
                        </a:lnSpc>
                        <a:spcBef>
                          <a:spcPts val="0"/>
                        </a:spcBef>
                        <a:spcAft>
                          <a:spcPts val="0"/>
                        </a:spcAft>
                        <a:buClr>
                          <a:srgbClr val="000000"/>
                        </a:buClr>
                        <a:buFont typeface="Arial"/>
                      </a:pPr>
                      <a:r>
                        <a:rPr lang="en-US" sz="1400" dirty="0">
                          <a:solidFill>
                            <a:srgbClr val="59CDBD"/>
                          </a:solidFill>
                        </a:rPr>
                        <a:t>Food &amp; Beverage Technology </a:t>
                      </a:r>
                    </a:p>
                    <a:p>
                      <a:pPr marR="0" algn="ctr" rtl="0">
                        <a:lnSpc>
                          <a:spcPct val="100000"/>
                        </a:lnSpc>
                        <a:spcBef>
                          <a:spcPts val="0"/>
                        </a:spcBef>
                        <a:spcAft>
                          <a:spcPts val="0"/>
                        </a:spcAft>
                        <a:buClr>
                          <a:srgbClr val="000000"/>
                        </a:buClr>
                        <a:buFont typeface="Arial"/>
                      </a:pPr>
                      <a:r>
                        <a:rPr lang="en-US" sz="1200" dirty="0"/>
                        <a:t>delivery marketing analytics mobile app platform processed food restaurant</a:t>
                      </a:r>
                      <a:endParaRPr lang="ar-KR" sz="1200" dirty="0"/>
                    </a:p>
                  </a:txBody>
                  <a:tcPr/>
                </a:tc>
                <a:tc>
                  <a:txBody>
                    <a:bodyPr/>
                    <a:lstStyle/>
                    <a:p>
                      <a:pPr marR="0" algn="ctr" rtl="0">
                        <a:lnSpc>
                          <a:spcPct val="100000"/>
                        </a:lnSpc>
                        <a:spcBef>
                          <a:spcPts val="0"/>
                        </a:spcBef>
                        <a:spcAft>
                          <a:spcPts val="0"/>
                        </a:spcAft>
                        <a:buClr>
                          <a:srgbClr val="000000"/>
                        </a:buClr>
                        <a:buFont typeface="Arial"/>
                      </a:pPr>
                      <a:r>
                        <a:rPr lang="en-US" dirty="0">
                          <a:solidFill>
                            <a:srgbClr val="ED383E"/>
                          </a:solidFill>
                        </a:rPr>
                        <a:t>Food &amp; Beverage Technology </a:t>
                      </a:r>
                    </a:p>
                    <a:p>
                      <a:pPr marR="0" algn="ctr" rtl="0">
                        <a:lnSpc>
                          <a:spcPct val="100000"/>
                        </a:lnSpc>
                        <a:spcBef>
                          <a:spcPts val="0"/>
                        </a:spcBef>
                        <a:spcAft>
                          <a:spcPts val="0"/>
                        </a:spcAft>
                        <a:buClr>
                          <a:srgbClr val="000000"/>
                        </a:buClr>
                        <a:buFont typeface="Arial"/>
                      </a:pPr>
                      <a:r>
                        <a:rPr lang="en-US" sz="1200" dirty="0"/>
                        <a:t>delivery marketplace mobile app platform restaurant</a:t>
                      </a:r>
                      <a:endParaRPr lang="ar-KR" sz="1200" dirty="0"/>
                    </a:p>
                  </a:txBody>
                  <a:tcPr/>
                </a:tc>
                <a:tc>
                  <a:txBody>
                    <a:bodyPr/>
                    <a:lstStyle/>
                    <a:p>
                      <a:pPr marR="0" algn="ctr" rtl="0">
                        <a:lnSpc>
                          <a:spcPct val="100000"/>
                        </a:lnSpc>
                        <a:spcBef>
                          <a:spcPts val="0"/>
                        </a:spcBef>
                        <a:spcAft>
                          <a:spcPts val="0"/>
                        </a:spcAft>
                        <a:buClr>
                          <a:srgbClr val="000000"/>
                        </a:buClr>
                        <a:buFont typeface="Arial"/>
                      </a:pPr>
                      <a:r>
                        <a:rPr lang="en-US" dirty="0">
                          <a:solidFill>
                            <a:srgbClr val="ED383E"/>
                          </a:solidFill>
                        </a:rPr>
                        <a:t>Food &amp; Beverage Technology </a:t>
                      </a:r>
                    </a:p>
                    <a:p>
                      <a:pPr marR="0" algn="ctr" rtl="0">
                        <a:lnSpc>
                          <a:spcPct val="100000"/>
                        </a:lnSpc>
                        <a:spcBef>
                          <a:spcPts val="0"/>
                        </a:spcBef>
                        <a:spcAft>
                          <a:spcPts val="0"/>
                        </a:spcAft>
                        <a:buClr>
                          <a:srgbClr val="000000"/>
                        </a:buClr>
                        <a:buFont typeface="Arial"/>
                      </a:pPr>
                      <a:r>
                        <a:rPr lang="en-US" sz="1100" dirty="0"/>
                        <a:t>application software consumer software delivery nutrition platform restaurant</a:t>
                      </a:r>
                      <a:endParaRPr lang="ar-KR" sz="1100" dirty="0"/>
                    </a:p>
                  </a:txBody>
                  <a:tcPr/>
                </a:tc>
                <a:tc>
                  <a:txBody>
                    <a:bodyPr/>
                    <a:lstStyle/>
                    <a:p>
                      <a:pPr marR="0" algn="l" rtl="0">
                        <a:lnSpc>
                          <a:spcPct val="100000"/>
                        </a:lnSpc>
                        <a:spcBef>
                          <a:spcPts val="0"/>
                        </a:spcBef>
                        <a:spcAft>
                          <a:spcPts val="0"/>
                        </a:spcAft>
                        <a:buClr>
                          <a:srgbClr val="000000"/>
                        </a:buClr>
                        <a:buFont typeface="Arial"/>
                      </a:pPr>
                      <a:r>
                        <a:rPr lang="en-US" sz="1400" b="1" i="0" u="none" strike="noStrike" cap="none" dirty="0">
                          <a:solidFill>
                            <a:schemeClr val="tx1"/>
                          </a:solidFill>
                          <a:effectLst/>
                          <a:latin typeface="+mn-lt"/>
                          <a:ea typeface="+mn-ea"/>
                          <a:cs typeface="+mn-cs"/>
                          <a:sym typeface="Arial"/>
                        </a:rPr>
                        <a:t>Tags</a:t>
                      </a:r>
                      <a:endParaRPr lang="ar-KR" dirty="0"/>
                    </a:p>
                  </a:txBody>
                  <a:tcPr/>
                </a:tc>
                <a:extLst>
                  <a:ext uri="{0D108BD9-81ED-4DB2-BD59-A6C34878D82A}">
                    <a16:rowId xmlns:a16="http://schemas.microsoft.com/office/drawing/2014/main" val="1943600081"/>
                  </a:ext>
                </a:extLst>
              </a:tr>
              <a:tr h="713305">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mn-lt"/>
                          <a:ea typeface="+mn-ea"/>
                          <a:cs typeface="+mn-cs"/>
                          <a:sym typeface="Arial"/>
                        </a:rPr>
                        <a:t>7 </a:t>
                      </a:r>
                      <a:r>
                        <a:rPr kumimoji="0" lang="en-US" sz="1400" b="0" i="0" u="none" strike="noStrike" kern="0" cap="none" spc="0" normalizeH="0" baseline="0" noProof="0" dirty="0">
                          <a:ln>
                            <a:noFill/>
                          </a:ln>
                          <a:solidFill>
                            <a:srgbClr val="2E3D49"/>
                          </a:solidFill>
                          <a:effectLst/>
                          <a:uLnTx/>
                          <a:uFillTx/>
                          <a:latin typeface="+mn-lt"/>
                          <a:ea typeface="+mn-ea"/>
                          <a:cs typeface="+mn-cs"/>
                          <a:sym typeface="Arial"/>
                        </a:rPr>
                        <a:t>billion</a:t>
                      </a:r>
                      <a:endParaRPr lang="ar-KR" sz="1200" dirty="0"/>
                    </a:p>
                  </a:txBody>
                  <a:tcPr/>
                </a:tc>
                <a:tc>
                  <a:txBody>
                    <a:bodyPr/>
                    <a:lstStyle/>
                    <a:p>
                      <a:pPr marR="0" algn="ctr" rtl="1">
                        <a:lnSpc>
                          <a:spcPct val="100000"/>
                        </a:lnSpc>
                        <a:spcBef>
                          <a:spcPts val="0"/>
                        </a:spcBef>
                        <a:spcAft>
                          <a:spcPts val="0"/>
                        </a:spcAft>
                        <a:buClr>
                          <a:srgbClr val="000000"/>
                        </a:buClr>
                        <a:buFont typeface="Arial"/>
                      </a:pPr>
                      <a:r>
                        <a:rPr lang="en-US" sz="1400" b="0" i="0" u="none" strike="noStrike" cap="none" dirty="0">
                          <a:solidFill>
                            <a:schemeClr val="tx1"/>
                          </a:solidFill>
                          <a:effectLst/>
                          <a:latin typeface="+mn-lt"/>
                          <a:ea typeface="+mn-ea"/>
                          <a:cs typeface="+mn-cs"/>
                          <a:sym typeface="Arial"/>
                        </a:rPr>
                        <a:t>7.1 billion</a:t>
                      </a:r>
                      <a:endParaRPr lang="ar-KR" dirty="0"/>
                    </a:p>
                  </a:txBody>
                  <a:tcPr/>
                </a:tc>
                <a:tc>
                  <a:txBody>
                    <a:bodyPr/>
                    <a:lstStyle/>
                    <a:p>
                      <a:pPr marR="0" algn="l" rtl="0">
                        <a:lnSpc>
                          <a:spcPct val="100000"/>
                        </a:lnSpc>
                        <a:spcBef>
                          <a:spcPts val="0"/>
                        </a:spcBef>
                        <a:spcAft>
                          <a:spcPts val="0"/>
                        </a:spcAft>
                        <a:buClr>
                          <a:srgbClr val="000000"/>
                        </a:buClr>
                        <a:buFont typeface="Arial"/>
                      </a:pPr>
                      <a:r>
                        <a:rPr lang="en-US" sz="1400" b="0" i="0" u="none" strike="noStrike" cap="none" dirty="0">
                          <a:solidFill>
                            <a:schemeClr val="tx1"/>
                          </a:solidFill>
                          <a:effectLst/>
                          <a:latin typeface="+mn-lt"/>
                          <a:ea typeface="+mn-ea"/>
                          <a:cs typeface="+mn-cs"/>
                          <a:sym typeface="Arial"/>
                        </a:rPr>
                        <a:t>50.2 billion</a:t>
                      </a:r>
                      <a:endParaRPr lang="ar-KR" dirty="0"/>
                    </a:p>
                  </a:txBody>
                  <a:tcPr/>
                </a:tc>
                <a:tc>
                  <a:txBody>
                    <a:bodyPr/>
                    <a:lstStyle/>
                    <a:p>
                      <a:pPr marR="0" algn="l" rtl="0">
                        <a:lnSpc>
                          <a:spcPct val="100000"/>
                        </a:lnSpc>
                        <a:spcBef>
                          <a:spcPts val="0"/>
                        </a:spcBef>
                        <a:spcAft>
                          <a:spcPts val="0"/>
                        </a:spcAft>
                        <a:buClr>
                          <a:srgbClr val="000000"/>
                        </a:buClr>
                        <a:buFont typeface="Arial"/>
                      </a:pPr>
                      <a:r>
                        <a:rPr lang="en-US" sz="1400" b="1" i="0" u="none" strike="noStrike" cap="none" dirty="0">
                          <a:solidFill>
                            <a:schemeClr val="tx1"/>
                          </a:solidFill>
                          <a:effectLst/>
                          <a:latin typeface="+mn-lt"/>
                          <a:ea typeface="+mn-ea"/>
                          <a:cs typeface="+mn-cs"/>
                          <a:sym typeface="Arial"/>
                        </a:rPr>
                        <a:t>Valuation ($)</a:t>
                      </a:r>
                      <a:endParaRPr lang="ar-KR" dirty="0"/>
                    </a:p>
                  </a:txBody>
                  <a:tcPr/>
                </a:tc>
                <a:extLst>
                  <a:ext uri="{0D108BD9-81ED-4DB2-BD59-A6C34878D82A}">
                    <a16:rowId xmlns:a16="http://schemas.microsoft.com/office/drawing/2014/main" val="1543662939"/>
                  </a:ext>
                </a:extLst>
              </a:tr>
            </a:tbl>
          </a:graphicData>
        </a:graphic>
      </p:graphicFrame>
      <p:pic>
        <p:nvPicPr>
          <p:cNvPr id="8" name="صورة 7">
            <a:extLst>
              <a:ext uri="{FF2B5EF4-FFF2-40B4-BE49-F238E27FC236}">
                <a16:creationId xmlns:a16="http://schemas.microsoft.com/office/drawing/2014/main" id="{B2ED1A02-0949-8548-8462-BFB57634AE1C}"/>
              </a:ext>
            </a:extLst>
          </p:cNvPr>
          <p:cNvPicPr>
            <a:picLocks noChangeAspect="1"/>
          </p:cNvPicPr>
          <p:nvPr/>
        </p:nvPicPr>
        <p:blipFill>
          <a:blip r:embed="rId7"/>
          <a:stretch>
            <a:fillRect/>
          </a:stretch>
        </p:blipFill>
        <p:spPr>
          <a:xfrm>
            <a:off x="3419604" y="87286"/>
            <a:ext cx="450937" cy="450937"/>
          </a:xfrm>
          <a:prstGeom prst="rect">
            <a:avLst/>
          </a:prstGeom>
        </p:spPr>
      </p:pic>
      <p:pic>
        <p:nvPicPr>
          <p:cNvPr id="10" name="صورة 9">
            <a:extLst>
              <a:ext uri="{FF2B5EF4-FFF2-40B4-BE49-F238E27FC236}">
                <a16:creationId xmlns:a16="http://schemas.microsoft.com/office/drawing/2014/main" id="{2E4555CC-4849-674A-BACA-4B85B450967A}"/>
              </a:ext>
            </a:extLst>
          </p:cNvPr>
          <p:cNvPicPr>
            <a:picLocks noChangeAspect="1"/>
          </p:cNvPicPr>
          <p:nvPr/>
        </p:nvPicPr>
        <p:blipFill>
          <a:blip r:embed="rId8"/>
          <a:stretch>
            <a:fillRect/>
          </a:stretch>
        </p:blipFill>
        <p:spPr>
          <a:xfrm>
            <a:off x="5273459" y="49906"/>
            <a:ext cx="450937" cy="450937"/>
          </a:xfrm>
          <a:prstGeom prst="rect">
            <a:avLst/>
          </a:prstGeom>
        </p:spPr>
      </p:pic>
      <p:pic>
        <p:nvPicPr>
          <p:cNvPr id="12" name="صورة 11">
            <a:extLst>
              <a:ext uri="{FF2B5EF4-FFF2-40B4-BE49-F238E27FC236}">
                <a16:creationId xmlns:a16="http://schemas.microsoft.com/office/drawing/2014/main" id="{D57EBC97-209E-2D40-9D18-A7577663BFCB}"/>
              </a:ext>
            </a:extLst>
          </p:cNvPr>
          <p:cNvPicPr>
            <a:picLocks noChangeAspect="1"/>
          </p:cNvPicPr>
          <p:nvPr/>
        </p:nvPicPr>
        <p:blipFill>
          <a:blip r:embed="rId9"/>
          <a:stretch>
            <a:fillRect/>
          </a:stretch>
        </p:blipFill>
        <p:spPr>
          <a:xfrm>
            <a:off x="7127314" y="62234"/>
            <a:ext cx="475989" cy="475989"/>
          </a:xfrm>
          <a:prstGeom prst="rect">
            <a:avLst/>
          </a:prstGeom>
        </p:spPr>
      </p:pic>
      <p:pic>
        <p:nvPicPr>
          <p:cNvPr id="2" name="ملف صوتي 1">
            <a:hlinkClick r:id="" action="ppaction://media"/>
            <a:extLst>
              <a:ext uri="{FF2B5EF4-FFF2-40B4-BE49-F238E27FC236}">
                <a16:creationId xmlns:a16="http://schemas.microsoft.com/office/drawing/2014/main" id="{3996EFC8-D586-ED44-B465-135127CE906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170148609"/>
      </p:ext>
    </p:extLst>
  </p:cSld>
  <p:clrMapOvr>
    <a:masterClrMapping/>
  </p:clrMapOvr>
  <mc:AlternateContent xmlns:mc="http://schemas.openxmlformats.org/markup-compatibility/2006">
    <mc:Choice xmlns:p14="http://schemas.microsoft.com/office/powerpoint/2010/main" Requires="p14">
      <p:transition spd="slow" p14:dur="2000" advTm="14231"/>
    </mc:Choice>
    <mc:Fallback>
      <p:transition spd="slow" advTm="14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جدول 6">
            <a:extLst>
              <a:ext uri="{FF2B5EF4-FFF2-40B4-BE49-F238E27FC236}">
                <a16:creationId xmlns:a16="http://schemas.microsoft.com/office/drawing/2014/main" id="{8E961A21-1174-E442-81F3-D5AA32C4CB7F}"/>
              </a:ext>
            </a:extLst>
          </p:cNvPr>
          <p:cNvGraphicFramePr>
            <a:graphicFrameLocks noGrp="1"/>
          </p:cNvGraphicFramePr>
          <p:nvPr>
            <p:extLst>
              <p:ext uri="{D42A27DB-BD31-4B8C-83A1-F6EECF244321}">
                <p14:modId xmlns:p14="http://schemas.microsoft.com/office/powerpoint/2010/main" val="2893733288"/>
              </p:ext>
            </p:extLst>
          </p:nvPr>
        </p:nvGraphicFramePr>
        <p:xfrm>
          <a:off x="639954" y="978575"/>
          <a:ext cx="7557736" cy="822960"/>
        </p:xfrm>
        <a:graphic>
          <a:graphicData uri="http://schemas.openxmlformats.org/drawingml/2006/table">
            <a:tbl>
              <a:tblPr rtl="1" firstRow="1" bandRow="1">
                <a:tableStyleId>{5940675A-B579-460E-94D1-54222C63F5DA}</a:tableStyleId>
              </a:tblPr>
              <a:tblGrid>
                <a:gridCol w="1889434">
                  <a:extLst>
                    <a:ext uri="{9D8B030D-6E8A-4147-A177-3AD203B41FA5}">
                      <a16:colId xmlns:a16="http://schemas.microsoft.com/office/drawing/2014/main" val="860226828"/>
                    </a:ext>
                  </a:extLst>
                </a:gridCol>
                <a:gridCol w="1889434">
                  <a:extLst>
                    <a:ext uri="{9D8B030D-6E8A-4147-A177-3AD203B41FA5}">
                      <a16:colId xmlns:a16="http://schemas.microsoft.com/office/drawing/2014/main" val="1458542760"/>
                    </a:ext>
                  </a:extLst>
                </a:gridCol>
                <a:gridCol w="1945738">
                  <a:extLst>
                    <a:ext uri="{9D8B030D-6E8A-4147-A177-3AD203B41FA5}">
                      <a16:colId xmlns:a16="http://schemas.microsoft.com/office/drawing/2014/main" val="524842044"/>
                    </a:ext>
                  </a:extLst>
                </a:gridCol>
                <a:gridCol w="1833130">
                  <a:extLst>
                    <a:ext uri="{9D8B030D-6E8A-4147-A177-3AD203B41FA5}">
                      <a16:colId xmlns:a16="http://schemas.microsoft.com/office/drawing/2014/main" val="1660506539"/>
                    </a:ext>
                  </a:extLst>
                </a:gridCol>
              </a:tblGrid>
              <a:tr h="390286">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tx1"/>
                          </a:solidFill>
                          <a:effectLst/>
                          <a:latin typeface="+mn-lt"/>
                          <a:ea typeface="+mn-ea"/>
                          <a:cs typeface="+mn-cs"/>
                          <a:sym typeface="Arial"/>
                        </a:rPr>
                        <a:t>N/A</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ED3833"/>
                          </a:solidFill>
                          <a:effectLst/>
                          <a:latin typeface="+mn-lt"/>
                          <a:ea typeface="+mn-ea"/>
                          <a:cs typeface="+mn-cs"/>
                          <a:sym typeface="Arial"/>
                        </a:rPr>
                        <a:t>$1.8b </a:t>
                      </a:r>
                      <a:r>
                        <a:rPr lang="en-US" sz="1400" b="0" i="0" u="none" strike="noStrike" cap="none" dirty="0">
                          <a:solidFill>
                            <a:schemeClr val="tx1"/>
                          </a:solidFill>
                          <a:effectLst/>
                          <a:latin typeface="+mn-lt"/>
                          <a:ea typeface="+mn-ea"/>
                          <a:cs typeface="+mn-cs"/>
                          <a:sym typeface="Arial"/>
                        </a:rPr>
                        <a:t>(FY, 2020)</a:t>
                      </a:r>
                    </a:p>
                  </a:txBody>
                  <a:tcPr/>
                </a:tc>
                <a:tc>
                  <a:txBody>
                    <a:bodyPr/>
                    <a:lstStyle/>
                    <a:p>
                      <a:pPr marL="0" marR="0" lvl="0" indent="0" algn="ctr" defTabSz="914400" rtl="1"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ED3833"/>
                          </a:solidFill>
                          <a:effectLst/>
                          <a:latin typeface="+mn-lt"/>
                          <a:ea typeface="+mn-ea"/>
                          <a:cs typeface="+mn-cs"/>
                          <a:sym typeface="Arial"/>
                        </a:rPr>
                        <a:t>$2.9b </a:t>
                      </a:r>
                      <a:r>
                        <a:rPr lang="en-US" sz="1400" b="0" i="0" u="none" strike="noStrike" cap="none" dirty="0">
                          <a:solidFill>
                            <a:schemeClr val="tx1"/>
                          </a:solidFill>
                          <a:effectLst/>
                          <a:latin typeface="+mn-lt"/>
                          <a:ea typeface="+mn-ea"/>
                          <a:cs typeface="+mn-cs"/>
                          <a:sym typeface="Arial"/>
                        </a:rPr>
                        <a:t>(FY, 2020)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tx1"/>
                          </a:solidFill>
                          <a:effectLst/>
                          <a:latin typeface="+mn-lt"/>
                          <a:ea typeface="+mn-ea"/>
                          <a:cs typeface="+mn-cs"/>
                          <a:sym typeface="Arial"/>
                        </a:rPr>
                        <a:t>Revenue (est.)</a:t>
                      </a:r>
                      <a:endParaRPr lang="en-US" sz="1400" b="0" i="0" u="none" strike="noStrike" cap="none" dirty="0">
                        <a:solidFill>
                          <a:schemeClr val="tx1"/>
                        </a:solidFill>
                        <a:effectLst/>
                        <a:latin typeface="+mn-lt"/>
                        <a:ea typeface="+mn-ea"/>
                        <a:cs typeface="+mn-cs"/>
                        <a:sym typeface="Arial"/>
                      </a:endParaRPr>
                    </a:p>
                    <a:p>
                      <a:pPr marR="0" algn="l" rtl="0">
                        <a:lnSpc>
                          <a:spcPct val="100000"/>
                        </a:lnSpc>
                        <a:spcBef>
                          <a:spcPts val="0"/>
                        </a:spcBef>
                        <a:spcAft>
                          <a:spcPts val="0"/>
                        </a:spcAft>
                        <a:buClr>
                          <a:srgbClr val="000000"/>
                        </a:buClr>
                        <a:buFont typeface="Arial"/>
                      </a:pPr>
                      <a:endParaRPr lang="ar-KR" dirty="0"/>
                    </a:p>
                  </a:txBody>
                  <a:tcPr/>
                </a:tc>
                <a:extLst>
                  <a:ext uri="{0D108BD9-81ED-4DB2-BD59-A6C34878D82A}">
                    <a16:rowId xmlns:a16="http://schemas.microsoft.com/office/drawing/2014/main" val="429634034"/>
                  </a:ext>
                </a:extLst>
              </a:tr>
              <a:tr h="28243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mn-lt"/>
                          <a:ea typeface="+mn-ea"/>
                          <a:cs typeface="+mn-cs"/>
                          <a:sym typeface="Arial"/>
                        </a:rPr>
                        <a:t>(</a:t>
                      </a:r>
                      <a:r>
                        <a:rPr lang="en-US" sz="1400" b="0" i="0" u="none" strike="noStrike" cap="none" dirty="0">
                          <a:solidFill>
                            <a:srgbClr val="7DDDD3"/>
                          </a:solidFill>
                          <a:effectLst/>
                          <a:latin typeface="+mn-lt"/>
                          <a:ea typeface="+mn-ea"/>
                          <a:cs typeface="+mn-cs"/>
                          <a:sym typeface="Arial"/>
                        </a:rPr>
                        <a:t>£232m</a:t>
                      </a:r>
                      <a:r>
                        <a:rPr lang="en-US" sz="1400" b="0" i="0" u="none" strike="noStrike" cap="none" dirty="0">
                          <a:solidFill>
                            <a:schemeClr val="tx1"/>
                          </a:solidFill>
                          <a:effectLst/>
                          <a:latin typeface="+mn-lt"/>
                          <a:ea typeface="+mn-ea"/>
                          <a:cs typeface="+mn-cs"/>
                          <a:sym typeface="Arial"/>
                        </a:rPr>
                        <a:t>) (FY, 2018)</a:t>
                      </a:r>
                    </a:p>
                  </a:txBody>
                  <a:tcPr/>
                </a:tc>
                <a:tc>
                  <a:txBody>
                    <a:bodyPr/>
                    <a:lstStyle/>
                    <a:p>
                      <a:r>
                        <a:rPr lang="en-US" sz="1400" b="0" i="0" u="none" strike="noStrike" cap="none" dirty="0">
                          <a:solidFill>
                            <a:schemeClr val="tx1"/>
                          </a:solidFill>
                          <a:effectLst/>
                          <a:latin typeface="+mn-lt"/>
                          <a:ea typeface="+mn-ea"/>
                          <a:cs typeface="+mn-cs"/>
                          <a:sym typeface="Arial"/>
                        </a:rPr>
                        <a:t>(</a:t>
                      </a:r>
                      <a:r>
                        <a:rPr lang="en-US" sz="1400" b="0" i="0" u="none" strike="noStrike" cap="none" dirty="0">
                          <a:solidFill>
                            <a:srgbClr val="ED3833"/>
                          </a:solidFill>
                          <a:effectLst/>
                          <a:latin typeface="+mn-lt"/>
                          <a:ea typeface="+mn-ea"/>
                          <a:cs typeface="+mn-cs"/>
                          <a:sym typeface="Arial"/>
                        </a:rPr>
                        <a:t>$155.9m</a:t>
                      </a:r>
                      <a:r>
                        <a:rPr lang="en-US" sz="1400" b="0" i="0" u="none" strike="noStrike" cap="none" dirty="0">
                          <a:solidFill>
                            <a:schemeClr val="tx1"/>
                          </a:solidFill>
                          <a:effectLst/>
                          <a:latin typeface="+mn-lt"/>
                          <a:ea typeface="+mn-ea"/>
                          <a:cs typeface="+mn-cs"/>
                          <a:sym typeface="Arial"/>
                        </a:rPr>
                        <a:t>) (FY, 2020)</a:t>
                      </a:r>
                    </a:p>
                  </a:txBody>
                  <a:tcPr/>
                </a:tc>
                <a:tc>
                  <a:txBody>
                    <a:bodyPr/>
                    <a:lstStyle/>
                    <a:p>
                      <a:r>
                        <a:rPr lang="en-US" sz="1400" b="0" i="0" u="none" strike="noStrike" cap="none" dirty="0">
                          <a:solidFill>
                            <a:schemeClr val="tx1"/>
                          </a:solidFill>
                          <a:effectLst/>
                          <a:latin typeface="+mn-lt"/>
                          <a:ea typeface="+mn-ea"/>
                          <a:cs typeface="+mn-cs"/>
                          <a:sym typeface="Arial"/>
                        </a:rPr>
                        <a:t>(</a:t>
                      </a:r>
                      <a:r>
                        <a:rPr lang="en-US" sz="1400" b="0" i="0" u="none" strike="noStrike" cap="none" dirty="0">
                          <a:solidFill>
                            <a:srgbClr val="ED3833"/>
                          </a:solidFill>
                          <a:effectLst/>
                          <a:latin typeface="+mn-lt"/>
                          <a:ea typeface="+mn-ea"/>
                          <a:cs typeface="+mn-cs"/>
                          <a:sym typeface="Arial"/>
                        </a:rPr>
                        <a:t>$461m</a:t>
                      </a:r>
                      <a:r>
                        <a:rPr lang="en-US" sz="1400" b="0" i="0" u="none" strike="noStrike" cap="none" dirty="0">
                          <a:solidFill>
                            <a:schemeClr val="tx1"/>
                          </a:solidFill>
                          <a:effectLst/>
                          <a:latin typeface="+mn-lt"/>
                          <a:ea typeface="+mn-ea"/>
                          <a:cs typeface="+mn-cs"/>
                          <a:sym typeface="Arial"/>
                        </a:rPr>
                        <a:t>) (FY, 2020)</a:t>
                      </a:r>
                    </a:p>
                  </a:txBody>
                  <a:tcPr/>
                </a:tc>
                <a:tc>
                  <a:txBody>
                    <a:bodyPr/>
                    <a:lstStyle/>
                    <a:p>
                      <a:pPr rtl="1"/>
                      <a:r>
                        <a:rPr lang="en-US" sz="1400" b="1" i="0" u="none" strike="noStrike" cap="none" dirty="0">
                          <a:solidFill>
                            <a:schemeClr val="tx1"/>
                          </a:solidFill>
                          <a:effectLst/>
                          <a:latin typeface="+mn-lt"/>
                          <a:ea typeface="+mn-ea"/>
                          <a:cs typeface="+mn-cs"/>
                          <a:sym typeface="Arial"/>
                        </a:rPr>
                        <a:t>Net income</a:t>
                      </a:r>
                      <a:endParaRPr lang="en-US" sz="1400" b="0" i="0" u="none" strike="noStrike" cap="none" dirty="0">
                        <a:solidFill>
                          <a:schemeClr val="tx1"/>
                        </a:solidFill>
                        <a:effectLst/>
                        <a:latin typeface="+mn-lt"/>
                        <a:ea typeface="+mn-ea"/>
                        <a:cs typeface="+mn-cs"/>
                        <a:sym typeface="Arial"/>
                      </a:endParaRPr>
                    </a:p>
                  </a:txBody>
                  <a:tcPr/>
                </a:tc>
                <a:extLst>
                  <a:ext uri="{0D108BD9-81ED-4DB2-BD59-A6C34878D82A}">
                    <a16:rowId xmlns:a16="http://schemas.microsoft.com/office/drawing/2014/main" val="105583835"/>
                  </a:ext>
                </a:extLst>
              </a:tr>
            </a:tbl>
          </a:graphicData>
        </a:graphic>
      </p:graphicFrame>
      <p:sp>
        <p:nvSpPr>
          <p:cNvPr id="8" name="مستطيل 7">
            <a:extLst>
              <a:ext uri="{FF2B5EF4-FFF2-40B4-BE49-F238E27FC236}">
                <a16:creationId xmlns:a16="http://schemas.microsoft.com/office/drawing/2014/main" id="{0F363361-7B8E-3547-B453-349730A2A225}"/>
              </a:ext>
            </a:extLst>
          </p:cNvPr>
          <p:cNvSpPr/>
          <p:nvPr/>
        </p:nvSpPr>
        <p:spPr>
          <a:xfrm>
            <a:off x="639954" y="572393"/>
            <a:ext cx="1225015" cy="369332"/>
          </a:xfrm>
          <a:prstGeom prst="rect">
            <a:avLst/>
          </a:prstGeom>
        </p:spPr>
        <p:txBody>
          <a:bodyPr wrap="none">
            <a:spAutoFit/>
          </a:bodyPr>
          <a:lstStyle/>
          <a:p>
            <a:r>
              <a:rPr lang="en-US" sz="1800" b="1" dirty="0">
                <a:solidFill>
                  <a:schemeClr val="bg1">
                    <a:lumMod val="75000"/>
                  </a:schemeClr>
                </a:solidFill>
                <a:latin typeface="Open Sans" panose="020B0606030504020204" pitchFamily="34" charset="0"/>
              </a:rPr>
              <a:t>Financial</a:t>
            </a:r>
            <a:endParaRPr lang="en-US" b="1" dirty="0">
              <a:solidFill>
                <a:schemeClr val="bg1">
                  <a:lumMod val="75000"/>
                </a:schemeClr>
              </a:solidFill>
              <a:latin typeface="Open Sans" panose="020B0606030504020204" pitchFamily="34" charset="0"/>
            </a:endParaRPr>
          </a:p>
        </p:txBody>
      </p:sp>
      <p:sp>
        <p:nvSpPr>
          <p:cNvPr id="9" name="مستطيل 8">
            <a:extLst>
              <a:ext uri="{FF2B5EF4-FFF2-40B4-BE49-F238E27FC236}">
                <a16:creationId xmlns:a16="http://schemas.microsoft.com/office/drawing/2014/main" id="{497F5061-D743-6841-9238-DE4C66EA682D}"/>
              </a:ext>
            </a:extLst>
          </p:cNvPr>
          <p:cNvSpPr/>
          <p:nvPr/>
        </p:nvSpPr>
        <p:spPr>
          <a:xfrm>
            <a:off x="639954" y="2086748"/>
            <a:ext cx="1543176" cy="800219"/>
          </a:xfrm>
          <a:prstGeom prst="rect">
            <a:avLst/>
          </a:prstGeom>
        </p:spPr>
        <p:txBody>
          <a:bodyPr wrap="square">
            <a:spAutoFit/>
          </a:bodyPr>
          <a:lstStyle/>
          <a:p>
            <a:r>
              <a:rPr lang="en-US" sz="1800" b="1" dirty="0">
                <a:solidFill>
                  <a:schemeClr val="bg1">
                    <a:lumMod val="75000"/>
                  </a:schemeClr>
                </a:solidFill>
                <a:latin typeface="Open Sans" panose="020B0606030504020204" pitchFamily="34" charset="0"/>
              </a:rPr>
              <a:t>Operating </a:t>
            </a:r>
          </a:p>
          <a:p>
            <a:br>
              <a:rPr lang="en-US" dirty="0"/>
            </a:br>
            <a:endParaRPr lang="ar-KR" dirty="0"/>
          </a:p>
        </p:txBody>
      </p:sp>
      <p:graphicFrame>
        <p:nvGraphicFramePr>
          <p:cNvPr id="10" name="جدول 6">
            <a:extLst>
              <a:ext uri="{FF2B5EF4-FFF2-40B4-BE49-F238E27FC236}">
                <a16:creationId xmlns:a16="http://schemas.microsoft.com/office/drawing/2014/main" id="{0919AB03-D3C2-7545-9F03-545B9B439E40}"/>
              </a:ext>
            </a:extLst>
          </p:cNvPr>
          <p:cNvGraphicFramePr>
            <a:graphicFrameLocks noGrp="1"/>
          </p:cNvGraphicFramePr>
          <p:nvPr>
            <p:extLst>
              <p:ext uri="{D42A27DB-BD31-4B8C-83A1-F6EECF244321}">
                <p14:modId xmlns:p14="http://schemas.microsoft.com/office/powerpoint/2010/main" val="1936961112"/>
              </p:ext>
            </p:extLst>
          </p:nvPr>
        </p:nvGraphicFramePr>
        <p:xfrm>
          <a:off x="639954" y="2559010"/>
          <a:ext cx="7557736" cy="822960"/>
        </p:xfrm>
        <a:graphic>
          <a:graphicData uri="http://schemas.openxmlformats.org/drawingml/2006/table">
            <a:tbl>
              <a:tblPr rtl="1" firstRow="1" bandRow="1">
                <a:tableStyleId>{5940675A-B579-460E-94D1-54222C63F5DA}</a:tableStyleId>
              </a:tblPr>
              <a:tblGrid>
                <a:gridCol w="1889434">
                  <a:extLst>
                    <a:ext uri="{9D8B030D-6E8A-4147-A177-3AD203B41FA5}">
                      <a16:colId xmlns:a16="http://schemas.microsoft.com/office/drawing/2014/main" val="860226828"/>
                    </a:ext>
                  </a:extLst>
                </a:gridCol>
                <a:gridCol w="1889434">
                  <a:extLst>
                    <a:ext uri="{9D8B030D-6E8A-4147-A177-3AD203B41FA5}">
                      <a16:colId xmlns:a16="http://schemas.microsoft.com/office/drawing/2014/main" val="1458542760"/>
                    </a:ext>
                  </a:extLst>
                </a:gridCol>
                <a:gridCol w="1945738">
                  <a:extLst>
                    <a:ext uri="{9D8B030D-6E8A-4147-A177-3AD203B41FA5}">
                      <a16:colId xmlns:a16="http://schemas.microsoft.com/office/drawing/2014/main" val="524842044"/>
                    </a:ext>
                  </a:extLst>
                </a:gridCol>
                <a:gridCol w="1833130">
                  <a:extLst>
                    <a:ext uri="{9D8B030D-6E8A-4147-A177-3AD203B41FA5}">
                      <a16:colId xmlns:a16="http://schemas.microsoft.com/office/drawing/2014/main" val="1660506539"/>
                    </a:ext>
                  </a:extLst>
                </a:gridCol>
              </a:tblGrid>
              <a:tr h="390286">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7DDDD3"/>
                          </a:solidFill>
                          <a:effectLst/>
                          <a:latin typeface="+mn-lt"/>
                          <a:ea typeface="+mn-ea"/>
                          <a:cs typeface="+mn-cs"/>
                          <a:sym typeface="Arial"/>
                        </a:rPr>
                        <a:t>500</a:t>
                      </a:r>
                      <a:r>
                        <a:rPr lang="en-US" sz="1400" b="0" i="0" u="none" strike="noStrike" cap="none" dirty="0">
                          <a:solidFill>
                            <a:schemeClr val="tx1"/>
                          </a:solidFill>
                          <a:effectLst/>
                          <a:latin typeface="+mn-lt"/>
                          <a:ea typeface="+mn-ea"/>
                          <a:cs typeface="+mn-cs"/>
                          <a:sym typeface="Arial"/>
                        </a:rPr>
                        <a:t> (May, 2019)</a:t>
                      </a:r>
                      <a:endParaRPr lang="en-US" dirty="0"/>
                    </a:p>
                  </a:txBody>
                  <a:tcPr/>
                </a:tc>
                <a:tc>
                  <a:txBody>
                    <a:bodyPr/>
                    <a:lstStyle/>
                    <a:p>
                      <a:pPr algn="ctr"/>
                      <a:r>
                        <a:rPr lang="en-US" sz="1400" b="0" i="0" u="none" strike="noStrike" cap="none" dirty="0">
                          <a:solidFill>
                            <a:srgbClr val="ED3833"/>
                          </a:solidFill>
                          <a:effectLst/>
                          <a:latin typeface="+mn-lt"/>
                          <a:ea typeface="+mn-ea"/>
                          <a:cs typeface="+mn-cs"/>
                          <a:sym typeface="Arial"/>
                        </a:rPr>
                        <a:t>1.6 k </a:t>
                      </a:r>
                      <a:r>
                        <a:rPr lang="en-US" sz="1400" b="0" i="0" u="none" strike="noStrike" cap="none" dirty="0">
                          <a:solidFill>
                            <a:schemeClr val="tx1"/>
                          </a:solidFill>
                          <a:effectLst/>
                          <a:latin typeface="+mn-lt"/>
                          <a:ea typeface="+mn-ea"/>
                          <a:cs typeface="+mn-cs"/>
                          <a:sym typeface="Arial"/>
                        </a:rPr>
                        <a:t>(Q2, 2018)</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tx1"/>
                          </a:solidFill>
                          <a:effectLst/>
                          <a:latin typeface="+mn-lt"/>
                          <a:ea typeface="+mn-ea"/>
                          <a:cs typeface="+mn-cs"/>
                          <a:sym typeface="Arial"/>
                        </a:rPr>
                        <a:t>N/A</a:t>
                      </a:r>
                      <a:endParaRPr lang="en-US" dirty="0"/>
                    </a:p>
                    <a:p>
                      <a:pPr marL="0" marR="0" lvl="0" indent="0" algn="ctr" defTabSz="914400" rtl="1"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cap="none" dirty="0">
                        <a:solidFill>
                          <a:schemeClr val="tx1"/>
                        </a:solidFill>
                        <a:effectLst/>
                        <a:latin typeface="+mn-lt"/>
                        <a:ea typeface="+mn-ea"/>
                        <a:cs typeface="+mn-cs"/>
                        <a:sym typeface="Arial"/>
                      </a:endParaRPr>
                    </a:p>
                  </a:txBody>
                  <a:tcPr/>
                </a:tc>
                <a:tc>
                  <a:txBody>
                    <a:bodyPr/>
                    <a:lstStyle/>
                    <a:p>
                      <a:r>
                        <a:rPr lang="en-US" sz="1400" b="1" i="0" u="none" strike="noStrike" cap="none" dirty="0">
                          <a:solidFill>
                            <a:schemeClr val="tx1"/>
                          </a:solidFill>
                          <a:effectLst/>
                          <a:latin typeface="+mn-lt"/>
                          <a:ea typeface="+mn-ea"/>
                          <a:cs typeface="+mn-cs"/>
                          <a:sym typeface="Arial"/>
                        </a:rPr>
                        <a:t>Active Cities</a:t>
                      </a:r>
                      <a:endParaRPr lang="en-US" sz="1400" b="0" i="0" u="none" strike="noStrike" cap="none" dirty="0">
                        <a:solidFill>
                          <a:schemeClr val="tx1"/>
                        </a:solidFill>
                        <a:effectLst/>
                        <a:latin typeface="+mn-lt"/>
                        <a:ea typeface="+mn-ea"/>
                        <a:cs typeface="+mn-cs"/>
                        <a:sym typeface="Arial"/>
                      </a:endParaRPr>
                    </a:p>
                    <a:p>
                      <a:pPr marR="0" algn="l" rtl="0">
                        <a:lnSpc>
                          <a:spcPct val="100000"/>
                        </a:lnSpc>
                        <a:spcBef>
                          <a:spcPts val="0"/>
                        </a:spcBef>
                        <a:spcAft>
                          <a:spcPts val="0"/>
                        </a:spcAft>
                        <a:buClr>
                          <a:srgbClr val="000000"/>
                        </a:buClr>
                        <a:buFont typeface="Arial"/>
                      </a:pPr>
                      <a:endParaRPr lang="ar-KR" dirty="0"/>
                    </a:p>
                  </a:txBody>
                  <a:tcPr/>
                </a:tc>
                <a:extLst>
                  <a:ext uri="{0D108BD9-81ED-4DB2-BD59-A6C34878D82A}">
                    <a16:rowId xmlns:a16="http://schemas.microsoft.com/office/drawing/2014/main" val="429634034"/>
                  </a:ext>
                </a:extLst>
              </a:tr>
              <a:tr h="282433">
                <a:tc>
                  <a:txBody>
                    <a:bodyPr/>
                    <a:lstStyle/>
                    <a:p>
                      <a:pPr algn="ctr"/>
                      <a:r>
                        <a:rPr lang="en-US" sz="1400" b="1" i="0" u="none" strike="noStrike" cap="none" dirty="0">
                          <a:solidFill>
                            <a:srgbClr val="7DDDD3"/>
                          </a:solidFill>
                          <a:effectLst/>
                          <a:latin typeface="+mn-lt"/>
                          <a:ea typeface="+mn-ea"/>
                          <a:cs typeface="+mn-cs"/>
                          <a:sym typeface="Arial"/>
                        </a:rPr>
                        <a:t>80 k </a:t>
                      </a:r>
                      <a:r>
                        <a:rPr lang="en-US" sz="1400" b="0" i="0" u="none" strike="noStrike" cap="none" dirty="0">
                          <a:solidFill>
                            <a:schemeClr val="tx1"/>
                          </a:solidFill>
                          <a:effectLst/>
                          <a:latin typeface="+mn-lt"/>
                          <a:ea typeface="+mn-ea"/>
                          <a:cs typeface="+mn-cs"/>
                          <a:sym typeface="Arial"/>
                        </a:rPr>
                        <a:t>(May, 2019)</a:t>
                      </a:r>
                    </a:p>
                  </a:txBody>
                  <a:tcPr/>
                </a:tc>
                <a:tc>
                  <a:txBody>
                    <a:bodyPr/>
                    <a:lstStyle/>
                    <a:p>
                      <a:pPr algn="ctr"/>
                      <a:r>
                        <a:rPr lang="en-US" sz="1400" b="0" i="0" u="none" strike="noStrike" cap="none" dirty="0">
                          <a:solidFill>
                            <a:srgbClr val="ED3833"/>
                          </a:solidFill>
                          <a:effectLst/>
                          <a:latin typeface="+mn-lt"/>
                          <a:ea typeface="+mn-ea"/>
                          <a:cs typeface="+mn-cs"/>
                          <a:sym typeface="Arial"/>
                        </a:rPr>
                        <a:t>85 k </a:t>
                      </a:r>
                      <a:r>
                        <a:rPr lang="en-US" sz="1400" b="0" i="0" u="none" strike="noStrike" cap="none" dirty="0">
                          <a:solidFill>
                            <a:schemeClr val="tx1"/>
                          </a:solidFill>
                          <a:effectLst/>
                          <a:latin typeface="+mn-lt"/>
                          <a:ea typeface="+mn-ea"/>
                          <a:cs typeface="+mn-cs"/>
                          <a:sym typeface="Arial"/>
                        </a:rPr>
                        <a:t>(Q2, 2018)</a:t>
                      </a: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tx1"/>
                          </a:solidFill>
                          <a:effectLst/>
                          <a:latin typeface="+mn-lt"/>
                          <a:ea typeface="+mn-ea"/>
                          <a:cs typeface="+mn-cs"/>
                          <a:sym typeface="Arial"/>
                        </a:rPr>
                        <a:t>N/A</a:t>
                      </a:r>
                      <a:endParaRPr lang="en-US" dirty="0"/>
                    </a:p>
                  </a:txBody>
                  <a:tcPr/>
                </a:tc>
                <a:tc>
                  <a:txBody>
                    <a:bodyPr/>
                    <a:lstStyle/>
                    <a:p>
                      <a:pPr rtl="1"/>
                      <a:r>
                        <a:rPr lang="en-US" sz="1400" b="1" i="0" u="none" strike="noStrike" cap="none" dirty="0">
                          <a:solidFill>
                            <a:schemeClr val="tx1"/>
                          </a:solidFill>
                          <a:effectLst/>
                          <a:latin typeface="+mn-lt"/>
                          <a:ea typeface="+mn-ea"/>
                          <a:cs typeface="+mn-cs"/>
                          <a:sym typeface="Arial"/>
                        </a:rPr>
                        <a:t>Net income</a:t>
                      </a:r>
                      <a:endParaRPr lang="en-US" sz="1400" b="0" i="0" u="none" strike="noStrike" cap="none" dirty="0">
                        <a:solidFill>
                          <a:schemeClr val="tx1"/>
                        </a:solidFill>
                        <a:effectLst/>
                        <a:latin typeface="+mn-lt"/>
                        <a:ea typeface="+mn-ea"/>
                        <a:cs typeface="+mn-cs"/>
                        <a:sym typeface="Arial"/>
                      </a:endParaRPr>
                    </a:p>
                  </a:txBody>
                  <a:tcPr/>
                </a:tc>
                <a:extLst>
                  <a:ext uri="{0D108BD9-81ED-4DB2-BD59-A6C34878D82A}">
                    <a16:rowId xmlns:a16="http://schemas.microsoft.com/office/drawing/2014/main" val="105583835"/>
                  </a:ext>
                </a:extLst>
              </a:tr>
            </a:tbl>
          </a:graphicData>
        </a:graphic>
      </p:graphicFrame>
      <p:sp>
        <p:nvSpPr>
          <p:cNvPr id="11" name="مستطيل 10">
            <a:extLst>
              <a:ext uri="{FF2B5EF4-FFF2-40B4-BE49-F238E27FC236}">
                <a16:creationId xmlns:a16="http://schemas.microsoft.com/office/drawing/2014/main" id="{8795F468-DB01-EE4D-A371-F48EAC9D1DBF}"/>
              </a:ext>
            </a:extLst>
          </p:cNvPr>
          <p:cNvSpPr/>
          <p:nvPr/>
        </p:nvSpPr>
        <p:spPr>
          <a:xfrm>
            <a:off x="639954" y="3589972"/>
            <a:ext cx="1114408" cy="369332"/>
          </a:xfrm>
          <a:prstGeom prst="rect">
            <a:avLst/>
          </a:prstGeom>
        </p:spPr>
        <p:txBody>
          <a:bodyPr wrap="none">
            <a:spAutoFit/>
          </a:bodyPr>
          <a:lstStyle/>
          <a:p>
            <a:r>
              <a:rPr lang="en-US" sz="1800" b="1" dirty="0">
                <a:solidFill>
                  <a:schemeClr val="bg1">
                    <a:lumMod val="75000"/>
                  </a:schemeClr>
                </a:solidFill>
                <a:latin typeface="Open Sans" panose="020B0606030504020204" pitchFamily="34" charset="0"/>
              </a:rPr>
              <a:t>Funding</a:t>
            </a:r>
          </a:p>
        </p:txBody>
      </p:sp>
      <p:graphicFrame>
        <p:nvGraphicFramePr>
          <p:cNvPr id="12" name="جدول 6">
            <a:extLst>
              <a:ext uri="{FF2B5EF4-FFF2-40B4-BE49-F238E27FC236}">
                <a16:creationId xmlns:a16="http://schemas.microsoft.com/office/drawing/2014/main" id="{4EB8259A-CEE1-9144-B7FE-CE9768CCF3B5}"/>
              </a:ext>
            </a:extLst>
          </p:cNvPr>
          <p:cNvGraphicFramePr>
            <a:graphicFrameLocks noGrp="1"/>
          </p:cNvGraphicFramePr>
          <p:nvPr>
            <p:extLst>
              <p:ext uri="{D42A27DB-BD31-4B8C-83A1-F6EECF244321}">
                <p14:modId xmlns:p14="http://schemas.microsoft.com/office/powerpoint/2010/main" val="3513826332"/>
              </p:ext>
            </p:extLst>
          </p:nvPr>
        </p:nvGraphicFramePr>
        <p:xfrm>
          <a:off x="639954" y="4031456"/>
          <a:ext cx="7557736" cy="487680"/>
        </p:xfrm>
        <a:graphic>
          <a:graphicData uri="http://schemas.openxmlformats.org/drawingml/2006/table">
            <a:tbl>
              <a:tblPr rtl="1" firstRow="1" bandRow="1">
                <a:tableStyleId>{5940675A-B579-460E-94D1-54222C63F5DA}</a:tableStyleId>
              </a:tblPr>
              <a:tblGrid>
                <a:gridCol w="1889434">
                  <a:extLst>
                    <a:ext uri="{9D8B030D-6E8A-4147-A177-3AD203B41FA5}">
                      <a16:colId xmlns:a16="http://schemas.microsoft.com/office/drawing/2014/main" val="860226828"/>
                    </a:ext>
                  </a:extLst>
                </a:gridCol>
                <a:gridCol w="1889434">
                  <a:extLst>
                    <a:ext uri="{9D8B030D-6E8A-4147-A177-3AD203B41FA5}">
                      <a16:colId xmlns:a16="http://schemas.microsoft.com/office/drawing/2014/main" val="1458542760"/>
                    </a:ext>
                  </a:extLst>
                </a:gridCol>
                <a:gridCol w="1945738">
                  <a:extLst>
                    <a:ext uri="{9D8B030D-6E8A-4147-A177-3AD203B41FA5}">
                      <a16:colId xmlns:a16="http://schemas.microsoft.com/office/drawing/2014/main" val="524842044"/>
                    </a:ext>
                  </a:extLst>
                </a:gridCol>
                <a:gridCol w="1833130">
                  <a:extLst>
                    <a:ext uri="{9D8B030D-6E8A-4147-A177-3AD203B41FA5}">
                      <a16:colId xmlns:a16="http://schemas.microsoft.com/office/drawing/2014/main" val="1660506539"/>
                    </a:ext>
                  </a:extLst>
                </a:gridCol>
              </a:tblGrid>
              <a:tr h="282433">
                <a:tc>
                  <a:txBody>
                    <a:bodyPr/>
                    <a:lstStyle/>
                    <a:p>
                      <a:pPr algn="ctr"/>
                      <a:r>
                        <a:rPr lang="en-US" sz="1400" b="1" i="0" u="none" strike="noStrike" cap="none" dirty="0">
                          <a:solidFill>
                            <a:srgbClr val="7DDDD3"/>
                          </a:solidFill>
                          <a:effectLst/>
                          <a:latin typeface="+mn-lt"/>
                          <a:ea typeface="+mn-ea"/>
                          <a:cs typeface="+mn-cs"/>
                          <a:sym typeface="Arial"/>
                        </a:rPr>
                        <a:t>$ 1.7b</a:t>
                      </a:r>
                    </a:p>
                  </a:txBody>
                  <a:tcPr/>
                </a:tc>
                <a:tc>
                  <a:txBody>
                    <a:bodyPr/>
                    <a:lstStyle/>
                    <a:p>
                      <a:pPr algn="ctr"/>
                      <a:r>
                        <a:rPr lang="en-US" sz="1400" b="0" i="0" u="none" strike="noStrike" cap="none" dirty="0">
                          <a:solidFill>
                            <a:srgbClr val="ED3833"/>
                          </a:solidFill>
                          <a:effectLst/>
                          <a:latin typeface="+mn-lt"/>
                          <a:ea typeface="+mn-ea"/>
                          <a:cs typeface="+mn-cs"/>
                          <a:sym typeface="Arial"/>
                        </a:rPr>
                        <a:t>$ 284.1m</a:t>
                      </a:r>
                    </a:p>
                  </a:txBody>
                  <a:tcPr/>
                </a:tc>
                <a:tc>
                  <a:txBody>
                    <a:bodyPr/>
                    <a:lstStyle/>
                    <a:p>
                      <a:pPr algn="ctr"/>
                      <a:r>
                        <a:rPr lang="en-US" sz="1400" b="0" i="0" u="none" strike="noStrike" cap="none" dirty="0">
                          <a:solidFill>
                            <a:srgbClr val="ED3833"/>
                          </a:solidFill>
                          <a:effectLst/>
                          <a:latin typeface="+mn-lt"/>
                          <a:ea typeface="+mn-ea"/>
                          <a:cs typeface="+mn-cs"/>
                          <a:sym typeface="Arial"/>
                        </a:rPr>
                        <a:t>$ 2.5b</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none" strike="noStrike" cap="none" dirty="0">
                          <a:solidFill>
                            <a:schemeClr val="tx1"/>
                          </a:solidFill>
                          <a:effectLst/>
                          <a:latin typeface="+mn-lt"/>
                          <a:ea typeface="+mn-ea"/>
                          <a:cs typeface="+mn-cs"/>
                          <a:sym typeface="Arial"/>
                        </a:rPr>
                        <a:t>Total funding raised</a:t>
                      </a:r>
                      <a:endParaRPr lang="en-US" sz="1200" b="0" i="0" u="none" strike="noStrike" cap="none" dirty="0">
                        <a:solidFill>
                          <a:schemeClr val="tx1"/>
                        </a:solidFill>
                        <a:effectLst/>
                        <a:latin typeface="+mn-lt"/>
                        <a:ea typeface="+mn-ea"/>
                        <a:cs typeface="+mn-cs"/>
                        <a:sym typeface="Arial"/>
                      </a:endParaRPr>
                    </a:p>
                    <a:p>
                      <a:pPr marR="0" algn="ctr" rtl="0">
                        <a:lnSpc>
                          <a:spcPct val="100000"/>
                        </a:lnSpc>
                        <a:spcBef>
                          <a:spcPts val="0"/>
                        </a:spcBef>
                        <a:spcAft>
                          <a:spcPts val="0"/>
                        </a:spcAft>
                        <a:buClr>
                          <a:srgbClr val="000000"/>
                        </a:buClr>
                        <a:buFont typeface="Arial"/>
                      </a:pPr>
                      <a:endParaRPr lang="en-US" sz="1400" b="0" i="0" u="none" strike="noStrike" cap="none" dirty="0">
                        <a:solidFill>
                          <a:schemeClr val="tx1"/>
                        </a:solidFill>
                        <a:effectLst/>
                        <a:latin typeface="+mn-lt"/>
                        <a:ea typeface="+mn-ea"/>
                        <a:cs typeface="+mn-cs"/>
                        <a:sym typeface="Arial"/>
                      </a:endParaRPr>
                    </a:p>
                  </a:txBody>
                  <a:tcPr/>
                </a:tc>
                <a:extLst>
                  <a:ext uri="{0D108BD9-81ED-4DB2-BD59-A6C34878D82A}">
                    <a16:rowId xmlns:a16="http://schemas.microsoft.com/office/drawing/2014/main" val="105583835"/>
                  </a:ext>
                </a:extLst>
              </a:tr>
            </a:tbl>
          </a:graphicData>
        </a:graphic>
      </p:graphicFrame>
      <p:sp>
        <p:nvSpPr>
          <p:cNvPr id="13" name="عنصر نائب للنص 2">
            <a:extLst>
              <a:ext uri="{FF2B5EF4-FFF2-40B4-BE49-F238E27FC236}">
                <a16:creationId xmlns:a16="http://schemas.microsoft.com/office/drawing/2014/main" id="{FCF95266-5CEB-5145-831D-F06B6F53217F}"/>
              </a:ext>
            </a:extLst>
          </p:cNvPr>
          <p:cNvSpPr txBox="1">
            <a:spLocks/>
          </p:cNvSpPr>
          <p:nvPr/>
        </p:nvSpPr>
        <p:spPr>
          <a:xfrm>
            <a:off x="457200" y="4914900"/>
            <a:ext cx="3957600" cy="114300"/>
          </a:xfrm>
          <a:prstGeom prst="rect">
            <a:avLst/>
          </a:prstGeom>
          <a:noFill/>
          <a:ln>
            <a:noFill/>
          </a:ln>
        </p:spPr>
        <p:txBody>
          <a:bodyPr spcFirstLastPara="1" wrap="square" lIns="34275" tIns="34275" rIns="342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r>
              <a:rPr lang="en"/>
              <a:t>2019 Udacity.  All rights reserved.</a:t>
            </a:r>
            <a:endParaRPr lang="ar-KR" dirty="0"/>
          </a:p>
        </p:txBody>
      </p:sp>
      <p:pic>
        <p:nvPicPr>
          <p:cNvPr id="2" name="ملف صوتي 1">
            <a:hlinkClick r:id="" action="ppaction://media"/>
            <a:extLst>
              <a:ext uri="{FF2B5EF4-FFF2-40B4-BE49-F238E27FC236}">
                <a16:creationId xmlns:a16="http://schemas.microsoft.com/office/drawing/2014/main" id="{6DD4423C-C3EA-6441-BA22-E21487C61E0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795828722"/>
      </p:ext>
    </p:extLst>
  </p:cSld>
  <p:clrMapOvr>
    <a:masterClrMapping/>
  </p:clrMapOvr>
  <mc:AlternateContent xmlns:mc="http://schemas.openxmlformats.org/markup-compatibility/2006">
    <mc:Choice xmlns:p14="http://schemas.microsoft.com/office/powerpoint/2010/main" Requires="p14">
      <p:transition spd="slow" p14:dur="2000" advTm="1592"/>
    </mc:Choice>
    <mc:Fallback>
      <p:transition spd="slow" advTm="1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3833"/>
        </a:solidFill>
        <a:effectLst/>
      </p:bgPr>
    </p:bg>
    <p:spTree>
      <p:nvGrpSpPr>
        <p:cNvPr id="1" name="Shape 235"/>
        <p:cNvGrpSpPr/>
        <p:nvPr/>
      </p:nvGrpSpPr>
      <p:grpSpPr>
        <a:xfrm>
          <a:off x="0" y="0"/>
          <a:ext cx="0" cy="0"/>
          <a:chOff x="0" y="0"/>
          <a:chExt cx="0" cy="0"/>
        </a:xfrm>
      </p:grpSpPr>
      <p:sp>
        <p:nvSpPr>
          <p:cNvPr id="236" name="Google Shape;236;p43"/>
          <p:cNvSpPr txBox="1">
            <a:spLocks noGrp="1"/>
          </p:cNvSpPr>
          <p:nvPr>
            <p:ph type="title"/>
          </p:nvPr>
        </p:nvSpPr>
        <p:spPr>
          <a:xfrm>
            <a:off x="459674" y="2793461"/>
            <a:ext cx="3409173" cy="544248"/>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FFFFFF"/>
              </a:buClr>
              <a:buFont typeface="Open Sans"/>
              <a:buNone/>
            </a:pPr>
            <a:r>
              <a:rPr lang="en" sz="4800" dirty="0">
                <a:solidFill>
                  <a:schemeClr val="tx1"/>
                </a:solidFill>
                <a:latin typeface="Arial" panose="020B0604020202020204" pitchFamily="34" charset="0"/>
                <a:cs typeface="Arial" panose="020B0604020202020204" pitchFamily="34" charset="0"/>
              </a:rPr>
              <a:t>Roadmap and Vision</a:t>
            </a:r>
            <a:endParaRPr sz="600" dirty="0">
              <a:solidFill>
                <a:schemeClr val="tx1"/>
              </a:solidFill>
              <a:latin typeface="Arial" panose="020B0604020202020204" pitchFamily="34" charset="0"/>
              <a:cs typeface="Arial" panose="020B0604020202020204" pitchFamily="34" charset="0"/>
            </a:endParaRPr>
          </a:p>
        </p:txBody>
      </p:sp>
      <p:sp>
        <p:nvSpPr>
          <p:cNvPr id="237" name="Google Shape;237;p43"/>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pic>
        <p:nvPicPr>
          <p:cNvPr id="7" name="صورة 6">
            <a:extLst>
              <a:ext uri="{FF2B5EF4-FFF2-40B4-BE49-F238E27FC236}">
                <a16:creationId xmlns:a16="http://schemas.microsoft.com/office/drawing/2014/main" id="{B6846669-5B7F-B94B-8407-4DFEC58C6761}"/>
              </a:ext>
            </a:extLst>
          </p:cNvPr>
          <p:cNvPicPr>
            <a:picLocks noChangeAspect="1"/>
          </p:cNvPicPr>
          <p:nvPr/>
        </p:nvPicPr>
        <p:blipFill>
          <a:blip r:embed="rId5"/>
          <a:stretch>
            <a:fillRect/>
          </a:stretch>
        </p:blipFill>
        <p:spPr>
          <a:xfrm>
            <a:off x="5275154" y="0"/>
            <a:ext cx="3868846" cy="51435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ملف صوتي 1">
            <a:hlinkClick r:id="" action="ppaction://media"/>
            <a:extLst>
              <a:ext uri="{FF2B5EF4-FFF2-40B4-BE49-F238E27FC236}">
                <a16:creationId xmlns:a16="http://schemas.microsoft.com/office/drawing/2014/main" id="{97F1A869-00E2-C74E-8CD4-A3F2882B74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advTm="6350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32"/>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45" name="Google Shape;145;p32"/>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Background;-</a:t>
            </a:r>
            <a:endParaRPr sz="500" dirty="0"/>
          </a:p>
        </p:txBody>
      </p:sp>
      <p:sp>
        <p:nvSpPr>
          <p:cNvPr id="146" name="Google Shape;146;p32"/>
          <p:cNvSpPr txBox="1">
            <a:spLocks noGrp="1"/>
          </p:cNvSpPr>
          <p:nvPr>
            <p:ph type="body" idx="3"/>
          </p:nvPr>
        </p:nvSpPr>
        <p:spPr>
          <a:xfrm>
            <a:off x="457200" y="1478700"/>
            <a:ext cx="8229600" cy="2943472"/>
          </a:xfrm>
          <a:prstGeom prst="rect">
            <a:avLst/>
          </a:prstGeom>
          <a:noFill/>
          <a:ln>
            <a:noFill/>
          </a:ln>
        </p:spPr>
        <p:txBody>
          <a:bodyPr spcFirstLastPara="1" wrap="square" lIns="0" tIns="0" rIns="0" bIns="0" anchor="ctr" anchorCtr="0">
            <a:noAutofit/>
          </a:bodyPr>
          <a:lstStyle/>
          <a:p>
            <a:pPr marL="342900" lvl="0" indent="-342900">
              <a:buFont typeface="+mj-lt"/>
              <a:buAutoNum type="arabicPeriod"/>
            </a:pPr>
            <a:r>
              <a:rPr lang="en-US" sz="2000" b="1" dirty="0" err="1">
                <a:solidFill>
                  <a:srgbClr val="FF0000"/>
                </a:solidFill>
                <a:latin typeface="American Typewriter" panose="02090604020004020304" pitchFamily="18" charset="0"/>
                <a:cs typeface="+mj-cs"/>
              </a:rPr>
              <a:t>DoorDash,</a:t>
            </a:r>
            <a:r>
              <a:rPr lang="en-US" sz="2000" b="1" dirty="0" err="1">
                <a:solidFill>
                  <a:srgbClr val="FF0000"/>
                </a:solidFill>
                <a:latin typeface="American Typewriter" panose="02090604020004020304" pitchFamily="18" charset="0"/>
              </a:rPr>
              <a:t>Inc</a:t>
            </a:r>
            <a:r>
              <a:rPr lang="en-US" b="1" dirty="0"/>
              <a:t>. operates an online food ordering and food delivery platform. </a:t>
            </a:r>
          </a:p>
          <a:p>
            <a:pPr marL="342900" lvl="0" indent="-342900">
              <a:buFont typeface="+mj-lt"/>
              <a:buAutoNum type="arabicPeriod"/>
            </a:pPr>
            <a:r>
              <a:rPr lang="en-US" b="1" dirty="0"/>
              <a:t>based in San Francisco. With a 56% market share, </a:t>
            </a:r>
          </a:p>
          <a:p>
            <a:pPr marL="342900" lvl="0" indent="-342900">
              <a:buFont typeface="+mj-lt"/>
              <a:buAutoNum type="arabicPeriod"/>
            </a:pPr>
            <a:r>
              <a:rPr lang="en-US" b="1" dirty="0"/>
              <a:t>is the largest food delivery company in the United States.</a:t>
            </a:r>
          </a:p>
          <a:p>
            <a:pPr marL="342900" lvl="0" indent="-342900">
              <a:buFont typeface="+mj-lt"/>
              <a:buAutoNum type="arabicPeriod"/>
            </a:pPr>
            <a:r>
              <a:rPr lang="en-US" b="1" dirty="0"/>
              <a:t>As of December 31, 2020, the platform served 450,000 merchants, 20,000,000 consumers, and 1 million deliverers</a:t>
            </a:r>
            <a:endParaRPr b="1" dirty="0"/>
          </a:p>
        </p:txBody>
      </p:sp>
      <p:sp>
        <p:nvSpPr>
          <p:cNvPr id="147" name="Google Shape;147;p32"/>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2</a:t>
            </a:fld>
            <a:endParaRPr>
              <a:solidFill>
                <a:srgbClr val="929292"/>
              </a:solidFill>
            </a:endParaRPr>
          </a:p>
        </p:txBody>
      </p:sp>
      <p:pic>
        <p:nvPicPr>
          <p:cNvPr id="3" name="صورة 2">
            <a:extLst>
              <a:ext uri="{FF2B5EF4-FFF2-40B4-BE49-F238E27FC236}">
                <a16:creationId xmlns:a16="http://schemas.microsoft.com/office/drawing/2014/main" id="{18167AE1-1145-8547-A51C-A99E184ED3DE}"/>
              </a:ext>
            </a:extLst>
          </p:cNvPr>
          <p:cNvPicPr>
            <a:picLocks noChangeAspect="1"/>
          </p:cNvPicPr>
          <p:nvPr/>
        </p:nvPicPr>
        <p:blipFill>
          <a:blip r:embed="rId5"/>
          <a:stretch>
            <a:fillRect/>
          </a:stretch>
        </p:blipFill>
        <p:spPr>
          <a:xfrm>
            <a:off x="5079403" y="312023"/>
            <a:ext cx="3556000" cy="419100"/>
          </a:xfrm>
          <a:prstGeom prst="rect">
            <a:avLst/>
          </a:prstGeom>
        </p:spPr>
      </p:pic>
      <p:pic>
        <p:nvPicPr>
          <p:cNvPr id="2" name="ملف صوتي 1">
            <a:hlinkClick r:id="" action="ppaction://media"/>
            <a:extLst>
              <a:ext uri="{FF2B5EF4-FFF2-40B4-BE49-F238E27FC236}">
                <a16:creationId xmlns:a16="http://schemas.microsoft.com/office/drawing/2014/main" id="{F90A2ADC-0DD4-3043-BC96-CCC9DAD08B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advTm="6259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38B65"/>
        </a:solidFill>
        <a:effectLst/>
      </p:bgPr>
    </p:bg>
    <p:spTree>
      <p:nvGrpSpPr>
        <p:cNvPr id="1" name="Shape 241"/>
        <p:cNvGrpSpPr/>
        <p:nvPr/>
      </p:nvGrpSpPr>
      <p:grpSpPr>
        <a:xfrm>
          <a:off x="0" y="0"/>
          <a:ext cx="0" cy="0"/>
          <a:chOff x="0" y="0"/>
          <a:chExt cx="0" cy="0"/>
        </a:xfrm>
      </p:grpSpPr>
      <p:sp>
        <p:nvSpPr>
          <p:cNvPr id="243" name="Google Shape;243;p44"/>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244" name="Google Shape;244;p44"/>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sz="4000" dirty="0">
                <a:solidFill>
                  <a:srgbClr val="F1C8D2"/>
                </a:solidFill>
              </a:rPr>
              <a:t>Roadmap Pillars</a:t>
            </a:r>
            <a:endParaRPr sz="600" dirty="0">
              <a:solidFill>
                <a:srgbClr val="F1C8D2"/>
              </a:solidFill>
            </a:endParaRPr>
          </a:p>
        </p:txBody>
      </p:sp>
      <p:sp>
        <p:nvSpPr>
          <p:cNvPr id="245" name="Google Shape;245;p44"/>
          <p:cNvSpPr txBox="1">
            <a:spLocks noGrp="1"/>
          </p:cNvSpPr>
          <p:nvPr>
            <p:ph type="body" idx="3"/>
          </p:nvPr>
        </p:nvSpPr>
        <p:spPr>
          <a:xfrm>
            <a:off x="457200" y="1409700"/>
            <a:ext cx="4800600" cy="2857500"/>
          </a:xfrm>
          <a:prstGeom prst="rect">
            <a:avLst/>
          </a:prstGeom>
          <a:noFill/>
          <a:ln>
            <a:noFill/>
          </a:ln>
        </p:spPr>
        <p:txBody>
          <a:bodyPr spcFirstLastPara="1" wrap="square" lIns="0" tIns="0" rIns="0" bIns="0" anchor="ctr" anchorCtr="0">
            <a:noAutofit/>
          </a:bodyPr>
          <a:lstStyle/>
          <a:p>
            <a:pPr marL="114300" lvl="0" indent="-114300"/>
            <a:r>
              <a:rPr lang="en-US" dirty="0">
                <a:solidFill>
                  <a:srgbClr val="9DE0FB"/>
                </a:solidFill>
              </a:rPr>
              <a:t>Our vision </a:t>
            </a:r>
            <a:r>
              <a:rPr lang="en-US" dirty="0"/>
              <a:t>- </a:t>
            </a:r>
            <a:r>
              <a:rPr lang="en-US" dirty="0">
                <a:solidFill>
                  <a:srgbClr val="E9DE4A"/>
                </a:solidFill>
              </a:rPr>
              <a:t>which will take decades to realize - is to build a last-mile logistics platform, create a set of services to grow a merchant s sales, and produce a membership program that connects consumers to the merchants that sustain them</a:t>
            </a:r>
            <a:r>
              <a:rPr lang="en-US" dirty="0"/>
              <a:t>.</a:t>
            </a:r>
            <a:endParaRPr dirty="0"/>
          </a:p>
        </p:txBody>
      </p:sp>
      <p:sp>
        <p:nvSpPr>
          <p:cNvPr id="246" name="Google Shape;246;p44"/>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20</a:t>
            </a:fld>
            <a:endParaRPr>
              <a:solidFill>
                <a:srgbClr val="929292"/>
              </a:solidFill>
            </a:endParaRPr>
          </a:p>
        </p:txBody>
      </p:sp>
      <p:pic>
        <p:nvPicPr>
          <p:cNvPr id="3" name="صورة 2">
            <a:extLst>
              <a:ext uri="{FF2B5EF4-FFF2-40B4-BE49-F238E27FC236}">
                <a16:creationId xmlns:a16="http://schemas.microsoft.com/office/drawing/2014/main" id="{CE37899A-E7AE-9240-BB97-99F75723277D}"/>
              </a:ext>
            </a:extLst>
          </p:cNvPr>
          <p:cNvPicPr>
            <a:picLocks noChangeAspect="1"/>
          </p:cNvPicPr>
          <p:nvPr/>
        </p:nvPicPr>
        <p:blipFill>
          <a:blip r:embed="rId5"/>
          <a:stretch>
            <a:fillRect/>
          </a:stretch>
        </p:blipFill>
        <p:spPr>
          <a:xfrm>
            <a:off x="5315686" y="0"/>
            <a:ext cx="3828314" cy="5143500"/>
          </a:xfrm>
          <a:prstGeom prst="rect">
            <a:avLst/>
          </a:prstGeom>
        </p:spPr>
      </p:pic>
      <p:pic>
        <p:nvPicPr>
          <p:cNvPr id="2" name="ملف صوتي 1">
            <a:hlinkClick r:id="" action="ppaction://media"/>
            <a:extLst>
              <a:ext uri="{FF2B5EF4-FFF2-40B4-BE49-F238E27FC236}">
                <a16:creationId xmlns:a16="http://schemas.microsoft.com/office/drawing/2014/main" id="{A18AAF5D-1880-6E47-97D6-7A27620036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advTm="733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E4D9"/>
        </a:solidFill>
        <a:effectLst/>
      </p:bgPr>
    </p:bg>
    <p:spTree>
      <p:nvGrpSpPr>
        <p:cNvPr id="1" name="Shape 250"/>
        <p:cNvGrpSpPr/>
        <p:nvPr/>
      </p:nvGrpSpPr>
      <p:grpSpPr>
        <a:xfrm>
          <a:off x="0" y="0"/>
          <a:ext cx="0" cy="0"/>
          <a:chOff x="0" y="0"/>
          <a:chExt cx="0" cy="0"/>
        </a:xfrm>
      </p:grpSpPr>
      <p:sp>
        <p:nvSpPr>
          <p:cNvPr id="252" name="Google Shape;252;p45"/>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253" name="Google Shape;253;p45"/>
          <p:cNvSpPr txBox="1">
            <a:spLocks noGrp="1"/>
          </p:cNvSpPr>
          <p:nvPr>
            <p:ph type="title"/>
          </p:nvPr>
        </p:nvSpPr>
        <p:spPr>
          <a:xfrm>
            <a:off x="405803" y="203702"/>
            <a:ext cx="8229600" cy="595200"/>
          </a:xfrm>
          <a:prstGeom prst="rect">
            <a:avLst/>
          </a:prstGeom>
          <a:noFill/>
          <a:ln>
            <a:noFill/>
          </a:ln>
        </p:spPr>
        <p:txBody>
          <a:bodyPr spcFirstLastPara="1" wrap="square" lIns="0" tIns="0" rIns="0" bIns="0" anchor="t" anchorCtr="0">
            <a:noAutofit/>
          </a:bodyPr>
          <a:lstStyle/>
          <a:p>
            <a:pPr lvl="0"/>
            <a:r>
              <a:rPr lang="en-US" b="1" cap="all" dirty="0">
                <a:solidFill>
                  <a:srgbClr val="ED383E"/>
                </a:solidFill>
                <a:latin typeface="DD-TTNorms"/>
                <a:cs typeface="Arial"/>
                <a:sym typeface="Arial"/>
              </a:rPr>
              <a:t>BECOME A DASHER</a:t>
            </a:r>
            <a:br>
              <a:rPr lang="en-US" b="1" cap="all" dirty="0">
                <a:solidFill>
                  <a:srgbClr val="ED383E"/>
                </a:solidFill>
                <a:latin typeface="DD-TTNorms"/>
                <a:cs typeface="Arial"/>
                <a:sym typeface="Arial"/>
              </a:rPr>
            </a:br>
            <a:endParaRPr dirty="0">
              <a:solidFill>
                <a:srgbClr val="ED383E"/>
              </a:solidFill>
            </a:endParaRPr>
          </a:p>
        </p:txBody>
      </p:sp>
      <p:sp>
        <p:nvSpPr>
          <p:cNvPr id="255" name="Google Shape;255;p45"/>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21</a:t>
            </a:fld>
            <a:endParaRPr>
              <a:solidFill>
                <a:srgbClr val="929292"/>
              </a:solidFill>
            </a:endParaRPr>
          </a:p>
        </p:txBody>
      </p:sp>
      <p:sp>
        <p:nvSpPr>
          <p:cNvPr id="4" name="مستطيل 3">
            <a:extLst>
              <a:ext uri="{FF2B5EF4-FFF2-40B4-BE49-F238E27FC236}">
                <a16:creationId xmlns:a16="http://schemas.microsoft.com/office/drawing/2014/main" id="{93AE3899-847B-C745-B4C7-2BA4332B11E1}"/>
              </a:ext>
            </a:extLst>
          </p:cNvPr>
          <p:cNvSpPr/>
          <p:nvPr/>
        </p:nvSpPr>
        <p:spPr>
          <a:xfrm>
            <a:off x="457200" y="1297007"/>
            <a:ext cx="2223370" cy="3170099"/>
          </a:xfrm>
          <a:prstGeom prst="rect">
            <a:avLst/>
          </a:prstGeom>
        </p:spPr>
        <p:txBody>
          <a:bodyPr wrap="square">
            <a:spAutoFit/>
          </a:bodyPr>
          <a:lstStyle/>
          <a:p>
            <a:r>
              <a:rPr lang="en-US" sz="4000" b="1" dirty="0">
                <a:solidFill>
                  <a:srgbClr val="ED383E"/>
                </a:solidFill>
                <a:latin typeface="DD-TTNorms"/>
              </a:rPr>
              <a:t>01</a:t>
            </a:r>
          </a:p>
          <a:p>
            <a:endParaRPr lang="en-US" sz="4000" b="1" dirty="0">
              <a:solidFill>
                <a:srgbClr val="ED383E"/>
              </a:solidFill>
              <a:latin typeface="DD-TTNorms"/>
            </a:endParaRPr>
          </a:p>
          <a:p>
            <a:r>
              <a:rPr lang="en-US" sz="4000" b="1" dirty="0">
                <a:solidFill>
                  <a:srgbClr val="ED383E"/>
                </a:solidFill>
                <a:latin typeface="DD-TTNorms"/>
              </a:rPr>
              <a:t>02</a:t>
            </a:r>
          </a:p>
          <a:p>
            <a:endParaRPr lang="en-US" sz="4000" b="1" dirty="0">
              <a:solidFill>
                <a:srgbClr val="ED383E"/>
              </a:solidFill>
              <a:latin typeface="DD-TTNorms"/>
            </a:endParaRPr>
          </a:p>
          <a:p>
            <a:r>
              <a:rPr lang="en-US" sz="4000" b="1" dirty="0">
                <a:solidFill>
                  <a:srgbClr val="ED383E"/>
                </a:solidFill>
                <a:latin typeface="DD-TTNorms"/>
              </a:rPr>
              <a:t>03</a:t>
            </a:r>
          </a:p>
        </p:txBody>
      </p:sp>
      <p:sp>
        <p:nvSpPr>
          <p:cNvPr id="5" name="مستطيل 4">
            <a:extLst>
              <a:ext uri="{FF2B5EF4-FFF2-40B4-BE49-F238E27FC236}">
                <a16:creationId xmlns:a16="http://schemas.microsoft.com/office/drawing/2014/main" id="{0E604384-3D57-D949-80E7-C2824D5709F1}"/>
              </a:ext>
            </a:extLst>
          </p:cNvPr>
          <p:cNvSpPr/>
          <p:nvPr/>
        </p:nvSpPr>
        <p:spPr>
          <a:xfrm>
            <a:off x="2436000" y="1330504"/>
            <a:ext cx="4572000" cy="954107"/>
          </a:xfrm>
          <a:prstGeom prst="rect">
            <a:avLst/>
          </a:prstGeom>
        </p:spPr>
        <p:txBody>
          <a:bodyPr>
            <a:spAutoFit/>
          </a:bodyPr>
          <a:lstStyle/>
          <a:p>
            <a:r>
              <a:rPr lang="en-US" b="1" dirty="0">
                <a:solidFill>
                  <a:srgbClr val="191919"/>
                </a:solidFill>
                <a:latin typeface="DD-TTNorms"/>
              </a:rPr>
              <a:t>Earn with the best.</a:t>
            </a:r>
          </a:p>
          <a:p>
            <a:r>
              <a:rPr lang="en-US" dirty="0">
                <a:solidFill>
                  <a:srgbClr val="191919"/>
                </a:solidFill>
                <a:latin typeface="DD-TTNorms"/>
              </a:rPr>
              <a:t>Deliver with the #1 Food and Drink App with a network of top-rated restaurants and convenience stores across the U.S., Canada, and Australia.</a:t>
            </a:r>
          </a:p>
        </p:txBody>
      </p:sp>
      <p:sp>
        <p:nvSpPr>
          <p:cNvPr id="6" name="مستطيل 5">
            <a:extLst>
              <a:ext uri="{FF2B5EF4-FFF2-40B4-BE49-F238E27FC236}">
                <a16:creationId xmlns:a16="http://schemas.microsoft.com/office/drawing/2014/main" id="{9A262490-B758-9F47-B857-34E6DF29F848}"/>
              </a:ext>
            </a:extLst>
          </p:cNvPr>
          <p:cNvSpPr/>
          <p:nvPr/>
        </p:nvSpPr>
        <p:spPr>
          <a:xfrm>
            <a:off x="2436000" y="2419554"/>
            <a:ext cx="4572000" cy="954107"/>
          </a:xfrm>
          <a:prstGeom prst="rect">
            <a:avLst/>
          </a:prstGeom>
        </p:spPr>
        <p:txBody>
          <a:bodyPr>
            <a:spAutoFit/>
          </a:bodyPr>
          <a:lstStyle/>
          <a:p>
            <a:r>
              <a:rPr lang="en-US" b="1" dirty="0">
                <a:solidFill>
                  <a:srgbClr val="191919"/>
                </a:solidFill>
                <a:latin typeface="DD-TTNorms"/>
              </a:rPr>
              <a:t>Work when you want.</a:t>
            </a:r>
          </a:p>
          <a:p>
            <a:r>
              <a:rPr lang="en-US" dirty="0">
                <a:solidFill>
                  <a:srgbClr val="191919"/>
                </a:solidFill>
                <a:latin typeface="DD-TTNorms"/>
              </a:rPr>
              <a:t>You decide when, where, and how much you work. And whether you ‘Dash Now’ or schedule when you deliver, you can forget about reporting to an office — or a boss.</a:t>
            </a:r>
          </a:p>
        </p:txBody>
      </p:sp>
      <p:sp>
        <p:nvSpPr>
          <p:cNvPr id="7" name="مستطيل 6">
            <a:extLst>
              <a:ext uri="{FF2B5EF4-FFF2-40B4-BE49-F238E27FC236}">
                <a16:creationId xmlns:a16="http://schemas.microsoft.com/office/drawing/2014/main" id="{0E63FB96-184A-FA45-BB12-4397A6801E09}"/>
              </a:ext>
            </a:extLst>
          </p:cNvPr>
          <p:cNvSpPr/>
          <p:nvPr/>
        </p:nvSpPr>
        <p:spPr>
          <a:xfrm>
            <a:off x="2436000" y="3643546"/>
            <a:ext cx="4572000" cy="954107"/>
          </a:xfrm>
          <a:prstGeom prst="rect">
            <a:avLst/>
          </a:prstGeom>
        </p:spPr>
        <p:txBody>
          <a:bodyPr>
            <a:spAutoFit/>
          </a:bodyPr>
          <a:lstStyle/>
          <a:p>
            <a:r>
              <a:rPr lang="en-US" b="1" dirty="0">
                <a:solidFill>
                  <a:srgbClr val="191919"/>
                </a:solidFill>
                <a:latin typeface="DD-TTNorms"/>
              </a:rPr>
              <a:t>Set your own course.</a:t>
            </a:r>
          </a:p>
          <a:p>
            <a:r>
              <a:rPr lang="en-US" dirty="0">
                <a:solidFill>
                  <a:srgbClr val="191919"/>
                </a:solidFill>
                <a:latin typeface="DD-TTNorms"/>
              </a:rPr>
              <a:t>Choose whether or not to accept deliveries, find demand near you, and earn more with promotions like Challenges and Peak Pay in the Dasher app.</a:t>
            </a:r>
          </a:p>
        </p:txBody>
      </p:sp>
      <p:pic>
        <p:nvPicPr>
          <p:cNvPr id="12" name="صورة 11">
            <a:extLst>
              <a:ext uri="{FF2B5EF4-FFF2-40B4-BE49-F238E27FC236}">
                <a16:creationId xmlns:a16="http://schemas.microsoft.com/office/drawing/2014/main" id="{B92FAEF9-93F7-FC43-BA16-0A409729EBD4}"/>
              </a:ext>
            </a:extLst>
          </p:cNvPr>
          <p:cNvPicPr>
            <a:picLocks noChangeAspect="1"/>
          </p:cNvPicPr>
          <p:nvPr/>
        </p:nvPicPr>
        <p:blipFill>
          <a:blip r:embed="rId5"/>
          <a:stretch>
            <a:fillRect/>
          </a:stretch>
        </p:blipFill>
        <p:spPr>
          <a:xfrm>
            <a:off x="7008000" y="0"/>
            <a:ext cx="2136000" cy="2762560"/>
          </a:xfrm>
          <a:prstGeom prst="rect">
            <a:avLst/>
          </a:prstGeom>
        </p:spPr>
      </p:pic>
      <p:pic>
        <p:nvPicPr>
          <p:cNvPr id="14" name="صورة 13">
            <a:extLst>
              <a:ext uri="{FF2B5EF4-FFF2-40B4-BE49-F238E27FC236}">
                <a16:creationId xmlns:a16="http://schemas.microsoft.com/office/drawing/2014/main" id="{B46A31D0-E3E0-0C42-A58B-255F63B66A46}"/>
              </a:ext>
            </a:extLst>
          </p:cNvPr>
          <p:cNvPicPr>
            <a:picLocks noChangeAspect="1"/>
          </p:cNvPicPr>
          <p:nvPr/>
        </p:nvPicPr>
        <p:blipFill>
          <a:blip r:embed="rId6"/>
          <a:stretch>
            <a:fillRect/>
          </a:stretch>
        </p:blipFill>
        <p:spPr>
          <a:xfrm>
            <a:off x="6663845" y="1684352"/>
            <a:ext cx="1456933" cy="1456933"/>
          </a:xfrm>
          <a:prstGeom prst="rect">
            <a:avLst/>
          </a:prstGeom>
        </p:spPr>
      </p:pic>
      <p:pic>
        <p:nvPicPr>
          <p:cNvPr id="2" name="ملف صوتي 1">
            <a:hlinkClick r:id="" action="ppaction://media"/>
            <a:extLst>
              <a:ext uri="{FF2B5EF4-FFF2-40B4-BE49-F238E27FC236}">
                <a16:creationId xmlns:a16="http://schemas.microsoft.com/office/drawing/2014/main" id="{303F6D9F-3255-F14E-BEB3-C1374AE4C01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p:transition advTm="151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8"/>
        <p:cNvGrpSpPr/>
        <p:nvPr/>
      </p:nvGrpSpPr>
      <p:grpSpPr>
        <a:xfrm>
          <a:off x="0" y="0"/>
          <a:ext cx="0" cy="0"/>
          <a:chOff x="0" y="0"/>
          <a:chExt cx="0" cy="0"/>
        </a:xfrm>
      </p:grpSpPr>
      <p:sp>
        <p:nvSpPr>
          <p:cNvPr id="270" name="Google Shape;270;p47"/>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dirty="0">
                <a:solidFill>
                  <a:srgbClr val="7D97AD"/>
                </a:solidFill>
                <a:latin typeface="Open Sans"/>
                <a:ea typeface="Open Sans"/>
                <a:cs typeface="Open Sans"/>
                <a:sym typeface="Open Sans"/>
              </a:rPr>
              <a:t>© 201</a:t>
            </a:r>
            <a:r>
              <a:rPr lang="en" dirty="0"/>
              <a:t>9</a:t>
            </a:r>
            <a:r>
              <a:rPr lang="en" sz="700" b="0" i="0" u="none" strike="noStrike" cap="none" dirty="0">
                <a:solidFill>
                  <a:srgbClr val="7D97AD"/>
                </a:solidFill>
                <a:latin typeface="Open Sans"/>
                <a:ea typeface="Open Sans"/>
                <a:cs typeface="Open Sans"/>
                <a:sym typeface="Open Sans"/>
              </a:rPr>
              <a:t> Udacity.  All rights reserved.</a:t>
            </a:r>
            <a:endParaRPr sz="500" dirty="0"/>
          </a:p>
        </p:txBody>
      </p:sp>
      <p:sp>
        <p:nvSpPr>
          <p:cNvPr id="271" name="Google Shape;271;p47"/>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r>
              <a:rPr lang="en-US" b="1" dirty="0" err="1">
                <a:solidFill>
                  <a:srgbClr val="ED383E"/>
                </a:solidFill>
              </a:rPr>
              <a:t>DoorDash</a:t>
            </a:r>
            <a:r>
              <a:rPr lang="en-US" b="1" dirty="0">
                <a:solidFill>
                  <a:srgbClr val="ED383E"/>
                </a:solidFill>
              </a:rPr>
              <a:t> For Work</a:t>
            </a:r>
            <a:br>
              <a:rPr lang="en-US" b="1" dirty="0">
                <a:solidFill>
                  <a:srgbClr val="ED383E"/>
                </a:solidFill>
              </a:rPr>
            </a:br>
            <a:endParaRPr sz="500" dirty="0">
              <a:solidFill>
                <a:srgbClr val="ED383E"/>
              </a:solidFill>
            </a:endParaRPr>
          </a:p>
        </p:txBody>
      </p:sp>
      <p:sp>
        <p:nvSpPr>
          <p:cNvPr id="272" name="Google Shape;272;p47"/>
          <p:cNvSpPr txBox="1">
            <a:spLocks noGrp="1"/>
          </p:cNvSpPr>
          <p:nvPr>
            <p:ph type="body" idx="3"/>
          </p:nvPr>
        </p:nvSpPr>
        <p:spPr>
          <a:xfrm>
            <a:off x="266618" y="1153498"/>
            <a:ext cx="8686800" cy="1353748"/>
          </a:xfrm>
          <a:prstGeom prst="rect">
            <a:avLst/>
          </a:prstGeom>
          <a:noFill/>
          <a:ln>
            <a:noFill/>
          </a:ln>
        </p:spPr>
        <p:txBody>
          <a:bodyPr spcFirstLastPara="1" wrap="square" lIns="0" tIns="0" rIns="0" bIns="0" anchor="ctr" anchorCtr="0">
            <a:noAutofit/>
          </a:bodyPr>
          <a:lstStyle/>
          <a:p>
            <a:pPr marL="139700" indent="0" algn="ctr">
              <a:buNone/>
            </a:pPr>
            <a:r>
              <a:rPr lang="en-US" dirty="0" err="1"/>
              <a:t>DoorDash</a:t>
            </a:r>
            <a:r>
              <a:rPr lang="en-US" dirty="0"/>
              <a:t> for Work allows companies to subscribe their employees to </a:t>
            </a:r>
            <a:r>
              <a:rPr lang="en-US" dirty="0" err="1"/>
              <a:t>DashPass</a:t>
            </a:r>
            <a:r>
              <a:rPr lang="en-US" dirty="0"/>
              <a:t>. The service is aimed at employees that were forced to work from home because of the pandemic.</a:t>
            </a:r>
          </a:p>
          <a:p>
            <a:pPr marL="139700" indent="0">
              <a:buNone/>
            </a:pPr>
            <a:endParaRPr lang="en-US" sz="1600" dirty="0"/>
          </a:p>
        </p:txBody>
      </p:sp>
      <p:sp>
        <p:nvSpPr>
          <p:cNvPr id="273" name="Google Shape;273;p47"/>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22</a:t>
            </a:fld>
            <a:endParaRPr>
              <a:solidFill>
                <a:srgbClr val="929292"/>
              </a:solidFill>
            </a:endParaRPr>
          </a:p>
        </p:txBody>
      </p:sp>
      <p:pic>
        <p:nvPicPr>
          <p:cNvPr id="7" name="صورة 6">
            <a:extLst>
              <a:ext uri="{FF2B5EF4-FFF2-40B4-BE49-F238E27FC236}">
                <a16:creationId xmlns:a16="http://schemas.microsoft.com/office/drawing/2014/main" id="{EAC8C656-34E7-0D43-92A2-08D474FD6A1A}"/>
              </a:ext>
            </a:extLst>
          </p:cNvPr>
          <p:cNvPicPr>
            <a:picLocks noChangeAspect="1"/>
          </p:cNvPicPr>
          <p:nvPr/>
        </p:nvPicPr>
        <p:blipFill>
          <a:blip r:embed="rId5"/>
          <a:stretch>
            <a:fillRect/>
          </a:stretch>
        </p:blipFill>
        <p:spPr>
          <a:xfrm>
            <a:off x="569309" y="2314440"/>
            <a:ext cx="7963194" cy="2397246"/>
          </a:xfrm>
          <a:prstGeom prst="rect">
            <a:avLst/>
          </a:prstGeom>
        </p:spPr>
      </p:pic>
      <p:pic>
        <p:nvPicPr>
          <p:cNvPr id="2" name="ملف صوتي 1">
            <a:hlinkClick r:id="" action="ppaction://media"/>
            <a:extLst>
              <a:ext uri="{FF2B5EF4-FFF2-40B4-BE49-F238E27FC236}">
                <a16:creationId xmlns:a16="http://schemas.microsoft.com/office/drawing/2014/main" id="{D89A4DC1-F465-3942-AE58-CF7C8F3680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advTm="235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عنصر نائب للنص 2">
            <a:extLst>
              <a:ext uri="{FF2B5EF4-FFF2-40B4-BE49-F238E27FC236}">
                <a16:creationId xmlns:a16="http://schemas.microsoft.com/office/drawing/2014/main" id="{DF56573D-2695-1147-BF70-02BCEC113899}"/>
              </a:ext>
            </a:extLst>
          </p:cNvPr>
          <p:cNvSpPr>
            <a:spLocks noGrp="1"/>
          </p:cNvSpPr>
          <p:nvPr>
            <p:ph type="body" idx="2"/>
          </p:nvPr>
        </p:nvSpPr>
        <p:spPr/>
        <p:txBody>
          <a:bodyPr/>
          <a:lstStyle/>
          <a:p>
            <a:pPr marL="0" lvl="0" indent="0"/>
            <a:r>
              <a:rPr lang="en-US" dirty="0"/>
              <a:t>© 2019 Udacity.  All rights reserved.</a:t>
            </a:r>
            <a:endParaRPr lang="en-US" sz="500" dirty="0"/>
          </a:p>
        </p:txBody>
      </p:sp>
      <p:pic>
        <p:nvPicPr>
          <p:cNvPr id="7" name="صورة 6">
            <a:extLst>
              <a:ext uri="{FF2B5EF4-FFF2-40B4-BE49-F238E27FC236}">
                <a16:creationId xmlns:a16="http://schemas.microsoft.com/office/drawing/2014/main" id="{902587AB-2720-CA4B-9B3C-A780276C1CCB}"/>
              </a:ext>
            </a:extLst>
          </p:cNvPr>
          <p:cNvPicPr>
            <a:picLocks noChangeAspect="1"/>
          </p:cNvPicPr>
          <p:nvPr/>
        </p:nvPicPr>
        <p:blipFill>
          <a:blip r:embed="rId4"/>
          <a:stretch>
            <a:fillRect/>
          </a:stretch>
        </p:blipFill>
        <p:spPr>
          <a:xfrm>
            <a:off x="0" y="325919"/>
            <a:ext cx="9144000" cy="4491661"/>
          </a:xfrm>
          <a:prstGeom prst="rect">
            <a:avLst/>
          </a:prstGeom>
        </p:spPr>
      </p:pic>
      <p:pic>
        <p:nvPicPr>
          <p:cNvPr id="2" name="ملف صوتي 1">
            <a:hlinkClick r:id="" action="ppaction://media"/>
            <a:extLst>
              <a:ext uri="{FF2B5EF4-FFF2-40B4-BE49-F238E27FC236}">
                <a16:creationId xmlns:a16="http://schemas.microsoft.com/office/drawing/2014/main" id="{73F7CD4D-C3E5-6643-BE1F-32FC8204AF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461274058"/>
      </p:ext>
    </p:extLst>
  </p:cSld>
  <p:clrMapOvr>
    <a:masterClrMapping/>
  </p:clrMapOvr>
  <mc:AlternateContent xmlns:mc="http://schemas.openxmlformats.org/markup-compatibility/2006">
    <mc:Choice xmlns:p14="http://schemas.microsoft.com/office/powerpoint/2010/main" Requires="p14">
      <p:transition spd="slow" p14:dur="2000" advTm="11818"/>
    </mc:Choice>
    <mc:Fallback>
      <p:transition spd="slow" advTm="11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BC19C"/>
        </a:solidFill>
        <a:effectLst/>
      </p:bgPr>
    </p:bg>
    <p:spTree>
      <p:nvGrpSpPr>
        <p:cNvPr id="1" name=""/>
        <p:cNvGrpSpPr/>
        <p:nvPr/>
      </p:nvGrpSpPr>
      <p:grpSpPr>
        <a:xfrm>
          <a:off x="0" y="0"/>
          <a:ext cx="0" cy="0"/>
          <a:chOff x="0" y="0"/>
          <a:chExt cx="0" cy="0"/>
        </a:xfrm>
      </p:grpSpPr>
      <p:sp>
        <p:nvSpPr>
          <p:cNvPr id="6" name="Google Shape;279;p48">
            <a:extLst>
              <a:ext uri="{FF2B5EF4-FFF2-40B4-BE49-F238E27FC236}">
                <a16:creationId xmlns:a16="http://schemas.microsoft.com/office/drawing/2014/main" id="{A584CF2A-6B07-9646-B01E-DBB954866AAF}"/>
              </a:ext>
            </a:extLst>
          </p:cNvPr>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dirty="0">
                <a:solidFill>
                  <a:srgbClr val="7D97AD"/>
                </a:solidFill>
                <a:latin typeface="Open Sans"/>
                <a:ea typeface="Open Sans"/>
                <a:cs typeface="Open Sans"/>
                <a:sym typeface="Open Sans"/>
              </a:rPr>
              <a:t>© 201</a:t>
            </a:r>
            <a:r>
              <a:rPr lang="en" dirty="0"/>
              <a:t>9</a:t>
            </a:r>
            <a:r>
              <a:rPr lang="en" sz="700" b="0" i="0" u="none" strike="noStrike" cap="none" dirty="0">
                <a:solidFill>
                  <a:srgbClr val="7D97AD"/>
                </a:solidFill>
                <a:latin typeface="Open Sans"/>
                <a:ea typeface="Open Sans"/>
                <a:cs typeface="Open Sans"/>
                <a:sym typeface="Open Sans"/>
              </a:rPr>
              <a:t> Udacity.  All rights reserved.</a:t>
            </a:r>
            <a:endParaRPr sz="500" dirty="0"/>
          </a:p>
        </p:txBody>
      </p:sp>
      <p:sp>
        <p:nvSpPr>
          <p:cNvPr id="7" name="مستطيل 6">
            <a:extLst>
              <a:ext uri="{FF2B5EF4-FFF2-40B4-BE49-F238E27FC236}">
                <a16:creationId xmlns:a16="http://schemas.microsoft.com/office/drawing/2014/main" id="{78EA8BE9-C603-9A45-A73B-38DCCE829E24}"/>
              </a:ext>
            </a:extLst>
          </p:cNvPr>
          <p:cNvSpPr/>
          <p:nvPr/>
        </p:nvSpPr>
        <p:spPr>
          <a:xfrm>
            <a:off x="965835" y="1982539"/>
            <a:ext cx="7212330" cy="2769989"/>
          </a:xfrm>
          <a:prstGeom prst="rect">
            <a:avLst/>
          </a:prstGeom>
        </p:spPr>
        <p:txBody>
          <a:bodyPr wrap="square">
            <a:spAutoFit/>
          </a:bodyPr>
          <a:lstStyle/>
          <a:p>
            <a:pPr algn="ctr"/>
            <a:r>
              <a:rPr lang="en-US" sz="3200" b="1" dirty="0">
                <a:solidFill>
                  <a:srgbClr val="FFFFFF"/>
                </a:solidFill>
              </a:rPr>
              <a:t>$165 billion worth of food is wasted every year. 16 million U.S. households go hungry. </a:t>
            </a:r>
          </a:p>
          <a:p>
            <a:pPr algn="ctr"/>
            <a:r>
              <a:rPr lang="en-US" sz="3200" b="1" dirty="0">
                <a:solidFill>
                  <a:srgbClr val="FFFFFF"/>
                </a:solidFill>
              </a:rPr>
              <a:t>And how we’re using our platform to help tackle this problem.</a:t>
            </a:r>
          </a:p>
          <a:p>
            <a:pPr algn="ctr" fontAlgn="base"/>
            <a:endParaRPr lang="en-US" dirty="0">
              <a:solidFill>
                <a:srgbClr val="FFFFFF"/>
              </a:solidFill>
              <a:latin typeface="DD-TTNorms"/>
              <a:hlinkClick r:id="rId2"/>
            </a:endParaRPr>
          </a:p>
        </p:txBody>
      </p:sp>
      <p:sp>
        <p:nvSpPr>
          <p:cNvPr id="8" name="مستطيل 7">
            <a:extLst>
              <a:ext uri="{FF2B5EF4-FFF2-40B4-BE49-F238E27FC236}">
                <a16:creationId xmlns:a16="http://schemas.microsoft.com/office/drawing/2014/main" id="{D03EC2E9-C5CD-4F4D-854B-CC678852BF4A}"/>
              </a:ext>
            </a:extLst>
          </p:cNvPr>
          <p:cNvSpPr/>
          <p:nvPr/>
        </p:nvSpPr>
        <p:spPr>
          <a:xfrm>
            <a:off x="2821254" y="1189464"/>
            <a:ext cx="3187091" cy="707886"/>
          </a:xfrm>
          <a:prstGeom prst="rect">
            <a:avLst/>
          </a:prstGeom>
        </p:spPr>
        <p:txBody>
          <a:bodyPr wrap="none">
            <a:spAutoFit/>
          </a:bodyPr>
          <a:lstStyle/>
          <a:p>
            <a:pPr algn="ctr"/>
            <a:r>
              <a:rPr lang="en-US" sz="3600" dirty="0"/>
              <a:t>Project</a:t>
            </a:r>
            <a:r>
              <a:rPr lang="en-US" sz="4000" dirty="0"/>
              <a:t> </a:t>
            </a:r>
            <a:r>
              <a:rPr lang="en-US" sz="4000" b="1" u="sng" dirty="0">
                <a:solidFill>
                  <a:srgbClr val="FF0000"/>
                </a:solidFill>
              </a:rPr>
              <a:t>DASH</a:t>
            </a:r>
          </a:p>
        </p:txBody>
      </p:sp>
      <p:sp>
        <p:nvSpPr>
          <p:cNvPr id="9" name="مستطيل 8">
            <a:extLst>
              <a:ext uri="{FF2B5EF4-FFF2-40B4-BE49-F238E27FC236}">
                <a16:creationId xmlns:a16="http://schemas.microsoft.com/office/drawing/2014/main" id="{A32333EB-7859-1640-BAB7-B082FD4C0412}"/>
              </a:ext>
            </a:extLst>
          </p:cNvPr>
          <p:cNvSpPr/>
          <p:nvPr/>
        </p:nvSpPr>
        <p:spPr>
          <a:xfrm>
            <a:off x="1297" y="114300"/>
            <a:ext cx="5904180" cy="646331"/>
          </a:xfrm>
          <a:prstGeom prst="rect">
            <a:avLst/>
          </a:prstGeom>
        </p:spPr>
        <p:txBody>
          <a:bodyPr wrap="none">
            <a:spAutoFit/>
          </a:bodyPr>
          <a:lstStyle/>
          <a:p>
            <a:r>
              <a:rPr lang="en" sz="3600" dirty="0">
                <a:solidFill>
                  <a:srgbClr val="FF0000"/>
                </a:solidFill>
              </a:rPr>
              <a:t>Where do we go from here?</a:t>
            </a:r>
            <a:endParaRPr lang="ar-KR" sz="3600" dirty="0">
              <a:solidFill>
                <a:srgbClr val="FF0000"/>
              </a:solidFill>
            </a:endParaRPr>
          </a:p>
        </p:txBody>
      </p:sp>
    </p:spTree>
    <p:extLst>
      <p:ext uri="{BB962C8B-B14F-4D97-AF65-F5344CB8AC3E}">
        <p14:creationId xmlns:p14="http://schemas.microsoft.com/office/powerpoint/2010/main" val="1964800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BC19C"/>
        </a:solidFill>
        <a:effectLst/>
      </p:bgPr>
    </p:bg>
    <p:spTree>
      <p:nvGrpSpPr>
        <p:cNvPr id="1" name=""/>
        <p:cNvGrpSpPr/>
        <p:nvPr/>
      </p:nvGrpSpPr>
      <p:grpSpPr>
        <a:xfrm>
          <a:off x="0" y="0"/>
          <a:ext cx="0" cy="0"/>
          <a:chOff x="0" y="0"/>
          <a:chExt cx="0" cy="0"/>
        </a:xfrm>
      </p:grpSpPr>
      <p:sp>
        <p:nvSpPr>
          <p:cNvPr id="6" name="مستطيل 5">
            <a:extLst>
              <a:ext uri="{FF2B5EF4-FFF2-40B4-BE49-F238E27FC236}">
                <a16:creationId xmlns:a16="http://schemas.microsoft.com/office/drawing/2014/main" id="{08CC920A-F07F-AF4D-A6CB-F9EA12285BDB}"/>
              </a:ext>
            </a:extLst>
          </p:cNvPr>
          <p:cNvSpPr/>
          <p:nvPr/>
        </p:nvSpPr>
        <p:spPr>
          <a:xfrm>
            <a:off x="311430" y="483721"/>
            <a:ext cx="8001000" cy="2369880"/>
          </a:xfrm>
          <a:prstGeom prst="rect">
            <a:avLst/>
          </a:prstGeom>
        </p:spPr>
        <p:txBody>
          <a:bodyPr wrap="square">
            <a:spAutoFit/>
          </a:bodyPr>
          <a:lstStyle/>
          <a:p>
            <a:r>
              <a:rPr lang="en-US" sz="1600" dirty="0"/>
              <a:t>The </a:t>
            </a:r>
            <a:r>
              <a:rPr lang="en-US" sz="1800" b="1" u="sng" dirty="0">
                <a:solidFill>
                  <a:srgbClr val="FF0000"/>
                </a:solidFill>
              </a:rPr>
              <a:t>DASH</a:t>
            </a:r>
            <a:r>
              <a:rPr lang="en-US" sz="1600" u="sng" dirty="0">
                <a:solidFill>
                  <a:srgbClr val="FF0000"/>
                </a:solidFill>
              </a:rPr>
              <a:t> </a:t>
            </a:r>
            <a:r>
              <a:rPr lang="en-US" sz="1600" dirty="0"/>
              <a:t>Project is our new initiative to address the problems of hunger and food waste in the local communities we serve. The project focuses on the development of the </a:t>
            </a:r>
            <a:r>
              <a:rPr lang="en-US" sz="1600" dirty="0" err="1"/>
              <a:t>doorDash</a:t>
            </a:r>
            <a:r>
              <a:rPr lang="en-US" sz="1600" dirty="0"/>
              <a:t> legislation. The average restaurant has an excess of 100,000 pounds of food each year1, although only 0.4% of it is donated. 78% of the restaurants cite transport for donations of more food, making the most commonly cited roadblock for increased food rescue for last-mile logistic services. Project </a:t>
            </a:r>
            <a:r>
              <a:rPr lang="en-US" sz="1800" b="1" u="sng" dirty="0">
                <a:solidFill>
                  <a:srgbClr val="FF0000"/>
                </a:solidFill>
              </a:rPr>
              <a:t>DASH</a:t>
            </a:r>
            <a:r>
              <a:rPr lang="en-US" sz="1600" dirty="0"/>
              <a:t> is followed by </a:t>
            </a:r>
            <a:r>
              <a:rPr lang="en-US" sz="1600" dirty="0" err="1"/>
              <a:t>DoorDash's</a:t>
            </a:r>
            <a:r>
              <a:rPr lang="en-US" sz="1600" dirty="0"/>
              <a:t> passionate employees, logistics of last miles, millions of consumers, hundreds of thousands of Dashers and ten thousands of restaurant partners across more than 600 cities.</a:t>
            </a:r>
            <a:endParaRPr lang="ar-KR" dirty="0"/>
          </a:p>
        </p:txBody>
      </p:sp>
      <p:sp>
        <p:nvSpPr>
          <p:cNvPr id="7" name="مستطيل 6">
            <a:extLst>
              <a:ext uri="{FF2B5EF4-FFF2-40B4-BE49-F238E27FC236}">
                <a16:creationId xmlns:a16="http://schemas.microsoft.com/office/drawing/2014/main" id="{A40C492C-6C3B-8B4B-B799-E61BDDDEC009}"/>
              </a:ext>
            </a:extLst>
          </p:cNvPr>
          <p:cNvSpPr/>
          <p:nvPr/>
        </p:nvSpPr>
        <p:spPr>
          <a:xfrm>
            <a:off x="674370" y="3422585"/>
            <a:ext cx="3051810" cy="923330"/>
          </a:xfrm>
          <a:prstGeom prst="rect">
            <a:avLst/>
          </a:prstGeom>
        </p:spPr>
        <p:txBody>
          <a:bodyPr wrap="square">
            <a:spAutoFit/>
          </a:bodyPr>
          <a:lstStyle/>
          <a:p>
            <a:pPr marL="285750" indent="-285750">
              <a:buFont typeface="Wingdings" pitchFamily="2" charset="2"/>
              <a:buChar char="q"/>
            </a:pPr>
            <a:r>
              <a:rPr lang="ar-KR" sz="1800" dirty="0"/>
              <a:t>1:1 Meal Donation</a:t>
            </a:r>
          </a:p>
          <a:p>
            <a:pPr marL="285750" indent="-285750">
              <a:buFont typeface="Wingdings" pitchFamily="2" charset="2"/>
              <a:buChar char="q"/>
            </a:pPr>
            <a:r>
              <a:rPr lang="ar-KR" sz="1800" dirty="0"/>
              <a:t>WeDash For Good</a:t>
            </a:r>
          </a:p>
          <a:p>
            <a:pPr marL="285750" indent="-285750">
              <a:buFont typeface="Wingdings" pitchFamily="2" charset="2"/>
              <a:buChar char="q"/>
            </a:pPr>
            <a:r>
              <a:rPr lang="ar-KR" sz="1800" dirty="0"/>
              <a:t>Reducing Food Wa</a:t>
            </a:r>
          </a:p>
        </p:txBody>
      </p:sp>
      <p:sp>
        <p:nvSpPr>
          <p:cNvPr id="8" name="Google Shape;279;p48">
            <a:extLst>
              <a:ext uri="{FF2B5EF4-FFF2-40B4-BE49-F238E27FC236}">
                <a16:creationId xmlns:a16="http://schemas.microsoft.com/office/drawing/2014/main" id="{7E9174F2-88DC-B54A-A893-BF3395850645}"/>
              </a:ext>
            </a:extLst>
          </p:cNvPr>
          <p:cNvSpPr txBox="1">
            <a:spLocks/>
          </p:cNvSpPr>
          <p:nvPr/>
        </p:nvSpPr>
        <p:spPr>
          <a:xfrm>
            <a:off x="457200" y="4914900"/>
            <a:ext cx="3957600" cy="114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pPr marL="0" indent="0"/>
            <a:r>
              <a:rPr lang="en-US"/>
              <a:t>© 2019 Udacity.  All rights reserved.</a:t>
            </a:r>
            <a:endParaRPr lang="en-US" sz="500" dirty="0"/>
          </a:p>
        </p:txBody>
      </p:sp>
      <p:sp>
        <p:nvSpPr>
          <p:cNvPr id="9" name="مستطيل 8">
            <a:extLst>
              <a:ext uri="{FF2B5EF4-FFF2-40B4-BE49-F238E27FC236}">
                <a16:creationId xmlns:a16="http://schemas.microsoft.com/office/drawing/2014/main" id="{93A0531D-CB4B-9E41-A5C9-0789E780EE64}"/>
              </a:ext>
            </a:extLst>
          </p:cNvPr>
          <p:cNvSpPr/>
          <p:nvPr/>
        </p:nvSpPr>
        <p:spPr>
          <a:xfrm>
            <a:off x="457200" y="2984204"/>
            <a:ext cx="3676006" cy="338554"/>
          </a:xfrm>
          <a:prstGeom prst="rect">
            <a:avLst/>
          </a:prstGeom>
        </p:spPr>
        <p:txBody>
          <a:bodyPr wrap="none">
            <a:spAutoFit/>
          </a:bodyPr>
          <a:lstStyle/>
          <a:p>
            <a:r>
              <a:rPr lang="ar-KR" sz="1600" b="1" u="sng" dirty="0">
                <a:solidFill>
                  <a:srgbClr val="FFFFFF"/>
                </a:solidFill>
              </a:rPr>
              <a:t>Project DASH consists of the follow</a:t>
            </a:r>
          </a:p>
        </p:txBody>
      </p:sp>
    </p:spTree>
    <p:extLst>
      <p:ext uri="{BB962C8B-B14F-4D97-AF65-F5344CB8AC3E}">
        <p14:creationId xmlns:p14="http://schemas.microsoft.com/office/powerpoint/2010/main" val="306832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وان 3">
            <a:extLst>
              <a:ext uri="{FF2B5EF4-FFF2-40B4-BE49-F238E27FC236}">
                <a16:creationId xmlns:a16="http://schemas.microsoft.com/office/drawing/2014/main" id="{D10840BB-9D05-DE41-B725-F6BD0552949A}"/>
              </a:ext>
            </a:extLst>
          </p:cNvPr>
          <p:cNvSpPr>
            <a:spLocks noGrp="1"/>
          </p:cNvSpPr>
          <p:nvPr>
            <p:ph type="title"/>
          </p:nvPr>
        </p:nvSpPr>
        <p:spPr>
          <a:xfrm>
            <a:off x="148590" y="186683"/>
            <a:ext cx="8229600" cy="595200"/>
          </a:xfrm>
        </p:spPr>
        <p:txBody>
          <a:bodyPr/>
          <a:lstStyle/>
          <a:p>
            <a:r>
              <a:rPr lang="en-US" dirty="0"/>
              <a:t>For sources of this data</a:t>
            </a:r>
            <a:endParaRPr lang="ar-KR" dirty="0"/>
          </a:p>
        </p:txBody>
      </p:sp>
      <p:sp>
        <p:nvSpPr>
          <p:cNvPr id="6" name="مستطيل 5">
            <a:extLst>
              <a:ext uri="{FF2B5EF4-FFF2-40B4-BE49-F238E27FC236}">
                <a16:creationId xmlns:a16="http://schemas.microsoft.com/office/drawing/2014/main" id="{315732E7-C43F-114F-B211-FAE21EBD0AD7}"/>
              </a:ext>
            </a:extLst>
          </p:cNvPr>
          <p:cNvSpPr/>
          <p:nvPr/>
        </p:nvSpPr>
        <p:spPr>
          <a:xfrm>
            <a:off x="148590" y="843439"/>
            <a:ext cx="8995410" cy="4347344"/>
          </a:xfrm>
          <a:prstGeom prst="rect">
            <a:avLst/>
          </a:prstGeom>
        </p:spPr>
        <p:txBody>
          <a:bodyPr wrap="square">
            <a:spAutoFit/>
          </a:bodyPr>
          <a:lstStyle/>
          <a:p>
            <a:pPr marL="285750" indent="-285750">
              <a:buFont typeface="Arial" panose="020B0604020202020204" pitchFamily="34" charset="0"/>
              <a:buChar char="•"/>
            </a:pPr>
            <a:r>
              <a:rPr lang="ar-KR" sz="1050" dirty="0">
                <a:hlinkClick r:id="rId2"/>
              </a:rPr>
              <a:t>https://www.askattest.com/blog/strategy/doordash-growth-strategy</a:t>
            </a:r>
            <a:endParaRPr lang="en-US" sz="1050" dirty="0"/>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sz="1050" dirty="0">
                <a:hlinkClick r:id="rId3"/>
              </a:rPr>
              <a:t>https://craft.co/doordash/competitors?competitors=doordash%2Cgrubhub%2Cdeliveroo</a:t>
            </a:r>
            <a:endParaRPr lang="en-US" sz="1050" dirty="0"/>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sz="1050" dirty="0">
                <a:hlinkClick r:id="rId4"/>
              </a:rPr>
              <a:t>https://productmint.com/the-doordash-business-model-how-does-doordash-make-money/</a:t>
            </a:r>
            <a:endParaRPr lang="en-US" sz="1050" dirty="0"/>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sz="1050" dirty="0">
                <a:hlinkClick r:id="rId5"/>
              </a:rPr>
              <a:t>https://dasher.doordash.com/en-us/</a:t>
            </a:r>
            <a:endParaRPr lang="en-US" sz="1050" dirty="0"/>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sz="1050" dirty="0">
                <a:hlinkClick r:id="rId6"/>
              </a:rPr>
              <a:t>https://work.doordash.com</a:t>
            </a:r>
            <a:endParaRPr lang="en-US" sz="1050" dirty="0"/>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sz="1050" dirty="0">
                <a:hlinkClick r:id="rId7"/>
              </a:rPr>
              <a:t>https://agiletech.medium.com/doordash-business-model-revenue-sources-9bde771f1d0e</a:t>
            </a:r>
            <a:endParaRPr lang="en-US" sz="1050" dirty="0"/>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sz="1050" dirty="0">
                <a:hlinkClick r:id="rId8"/>
              </a:rPr>
              <a:t>https://www.g2.com/products/deliveroo/reviews</a:t>
            </a:r>
            <a:endParaRPr lang="en-US" sz="1050" dirty="0"/>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sz="1050" dirty="0">
                <a:hlinkClick r:id="rId9"/>
              </a:rPr>
              <a:t>https://www.g2.com/products/grubhub/reviews</a:t>
            </a:r>
            <a:endParaRPr lang="en-US" sz="1050" dirty="0"/>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sz="1050" dirty="0">
                <a:hlinkClick r:id="rId10"/>
              </a:rPr>
              <a:t>https://www.spglobal.com/marketintelligence/en/news-insights/latest-news-headlines/doordash-poised-to-grow-despite-challenges-experts-say-ahead-of-public-debut-61596291</a:t>
            </a:r>
            <a:endParaRPr lang="en-US" sz="1050" dirty="0"/>
          </a:p>
          <a:p>
            <a:pPr marL="285750" indent="-285750">
              <a:buFont typeface="Arial" panose="020B0604020202020204" pitchFamily="34" charset="0"/>
              <a:buChar char="•"/>
            </a:pPr>
            <a:r>
              <a:rPr lang="en-US" sz="1100" dirty="0">
                <a:hlinkClick r:id="rId11"/>
              </a:rPr>
              <a:t>https://medium.com/flutter-community/how-much-does-it-cost-to-make-an-mobile-app-like-ubereats-and-deliveroo-df3a5cd52733</a:t>
            </a:r>
            <a:endParaRPr lang="en-US" sz="1100" dirty="0"/>
          </a:p>
          <a:p>
            <a:pPr marL="285750" indent="-285750">
              <a:buFont typeface="Arial" panose="020B0604020202020204" pitchFamily="34" charset="0"/>
              <a:buChar char="•"/>
            </a:pPr>
            <a:r>
              <a:rPr lang="en-US" sz="1100" dirty="0">
                <a:hlinkClick r:id="rId12"/>
              </a:rPr>
              <a:t>https://get.doordash.com/profit-calculator#</a:t>
            </a:r>
            <a:endParaRPr lang="en-US" sz="1100" dirty="0"/>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sz="1100" dirty="0">
                <a:hlinkClick r:id="rId13"/>
              </a:rPr>
              <a:t>https://ir.doordash.com/overview/default.aspx</a:t>
            </a:r>
            <a:endParaRPr lang="en-US" sz="1100"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ar-KR" sz="1100" dirty="0"/>
          </a:p>
        </p:txBody>
      </p:sp>
      <p:sp>
        <p:nvSpPr>
          <p:cNvPr id="7" name="Google Shape;279;p48">
            <a:extLst>
              <a:ext uri="{FF2B5EF4-FFF2-40B4-BE49-F238E27FC236}">
                <a16:creationId xmlns:a16="http://schemas.microsoft.com/office/drawing/2014/main" id="{4E9B89D9-2ACC-A54D-A5E9-0DA0CE050571}"/>
              </a:ext>
            </a:extLst>
          </p:cNvPr>
          <p:cNvSpPr txBox="1">
            <a:spLocks/>
          </p:cNvSpPr>
          <p:nvPr/>
        </p:nvSpPr>
        <p:spPr>
          <a:xfrm>
            <a:off x="457200" y="4914900"/>
            <a:ext cx="3957600" cy="114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pPr marL="0" indent="0"/>
            <a:r>
              <a:rPr lang="en-US"/>
              <a:t>© 2019 Udacity.  All rights reserved.</a:t>
            </a:r>
            <a:endParaRPr lang="en-US" sz="500" dirty="0"/>
          </a:p>
        </p:txBody>
      </p:sp>
    </p:spTree>
    <p:extLst>
      <p:ext uri="{BB962C8B-B14F-4D97-AF65-F5344CB8AC3E}">
        <p14:creationId xmlns:p14="http://schemas.microsoft.com/office/powerpoint/2010/main" val="2869284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102741" y="-122435"/>
            <a:ext cx="8229600" cy="1390800"/>
          </a:xfrm>
          <a:prstGeom prst="rect">
            <a:avLst/>
          </a:prstGeom>
          <a:noFill/>
          <a:ln>
            <a:noFill/>
          </a:ln>
        </p:spPr>
        <p:txBody>
          <a:bodyPr spcFirstLastPara="1" wrap="square" lIns="0" tIns="0" rIns="0" bIns="0" anchor="b" anchorCtr="0">
            <a:noAutofit/>
          </a:bodyPr>
          <a:lstStyle/>
          <a:p>
            <a:pPr marL="0" marR="0" lvl="0" indent="0" algn="l" rtl="0">
              <a:lnSpc>
                <a:spcPct val="120000"/>
              </a:lnSpc>
              <a:spcBef>
                <a:spcPts val="0"/>
              </a:spcBef>
              <a:spcAft>
                <a:spcPts val="0"/>
              </a:spcAft>
              <a:buClr>
                <a:srgbClr val="FFFFFF"/>
              </a:buClr>
              <a:buFont typeface="Open Sans"/>
              <a:buNone/>
            </a:pPr>
            <a:r>
              <a:rPr lang="en" dirty="0">
                <a:solidFill>
                  <a:srgbClr val="FF0000"/>
                </a:solidFill>
                <a:latin typeface="Apple Braille" pitchFamily="2" charset="0"/>
              </a:rPr>
              <a:t>Business Case</a:t>
            </a:r>
            <a:endParaRPr sz="500" dirty="0">
              <a:solidFill>
                <a:srgbClr val="FF0000"/>
              </a:solidFill>
              <a:latin typeface="Apple Braille" pitchFamily="2" charset="0"/>
            </a:endParaRPr>
          </a:p>
        </p:txBody>
      </p:sp>
      <p:sp>
        <p:nvSpPr>
          <p:cNvPr id="153" name="Google Shape;153;p33"/>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pic>
        <p:nvPicPr>
          <p:cNvPr id="2" name="ملف صوتي 1">
            <a:hlinkClick r:id="" action="ppaction://media"/>
            <a:extLst>
              <a:ext uri="{FF2B5EF4-FFF2-40B4-BE49-F238E27FC236}">
                <a16:creationId xmlns:a16="http://schemas.microsoft.com/office/drawing/2014/main" id="{D3567471-1334-B248-9AF0-A7DA975AEB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advTm="2547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9F96"/>
        </a:solidFill>
        <a:effectLst/>
      </p:bgPr>
    </p:bg>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508703" y="807082"/>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b="1" dirty="0">
                <a:solidFill>
                  <a:srgbClr val="FFFFFF"/>
                </a:solidFill>
              </a:rPr>
              <a:t>Where are we starting?</a:t>
            </a:r>
            <a:endParaRPr sz="500" b="1" dirty="0">
              <a:solidFill>
                <a:srgbClr val="FFFFFF"/>
              </a:solidFill>
            </a:endParaRPr>
          </a:p>
        </p:txBody>
      </p:sp>
      <p:sp>
        <p:nvSpPr>
          <p:cNvPr id="159" name="Google Shape;159;p34"/>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60" name="Google Shape;160;p34"/>
          <p:cNvSpPr txBox="1">
            <a:spLocks noGrp="1"/>
          </p:cNvSpPr>
          <p:nvPr>
            <p:ph type="title"/>
          </p:nvPr>
        </p:nvSpPr>
        <p:spPr>
          <a:xfrm>
            <a:off x="508703" y="281101"/>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solidFill>
                  <a:srgbClr val="ED3833"/>
                </a:solidFill>
              </a:rPr>
              <a:t>Initial Focus</a:t>
            </a:r>
            <a:endParaRPr sz="500" dirty="0">
              <a:solidFill>
                <a:srgbClr val="ED3833"/>
              </a:solidFill>
            </a:endParaRPr>
          </a:p>
        </p:txBody>
      </p:sp>
      <p:sp>
        <p:nvSpPr>
          <p:cNvPr id="161" name="Google Shape;161;p34"/>
          <p:cNvSpPr txBox="1">
            <a:spLocks noGrp="1"/>
          </p:cNvSpPr>
          <p:nvPr>
            <p:ph type="body" idx="3"/>
          </p:nvPr>
        </p:nvSpPr>
        <p:spPr>
          <a:xfrm>
            <a:off x="457200" y="1437902"/>
            <a:ext cx="6733713" cy="2829297"/>
          </a:xfrm>
          <a:prstGeom prst="rect">
            <a:avLst/>
          </a:prstGeom>
          <a:noFill/>
          <a:ln>
            <a:noFill/>
          </a:ln>
        </p:spPr>
        <p:txBody>
          <a:bodyPr spcFirstLastPara="1" wrap="square" lIns="0" tIns="0" rIns="0" bIns="0" anchor="ctr" anchorCtr="0">
            <a:noAutofit/>
          </a:bodyPr>
          <a:lstStyle/>
          <a:p>
            <a:pPr marL="114300" lvl="0" indent="0">
              <a:buNone/>
            </a:pPr>
            <a:r>
              <a:rPr lang="en-US" sz="1600" dirty="0"/>
              <a:t>The App showing menus from local restaurants is launched by our founders in Palo Alto, California. Today, we connect more than </a:t>
            </a:r>
            <a:r>
              <a:rPr lang="en-US" sz="1600" b="1" dirty="0"/>
              <a:t>390,000</a:t>
            </a:r>
            <a:r>
              <a:rPr lang="en-US" sz="1600" dirty="0"/>
              <a:t> traders, more than </a:t>
            </a:r>
            <a:r>
              <a:rPr lang="en-US" sz="1600" b="1" dirty="0"/>
              <a:t>18 million users </a:t>
            </a:r>
            <a:r>
              <a:rPr lang="en-US" sz="1600" dirty="0"/>
              <a:t>and about </a:t>
            </a:r>
            <a:r>
              <a:rPr lang="en-US" sz="1600" b="1" dirty="0"/>
              <a:t>1 million Dashers</a:t>
            </a:r>
            <a:r>
              <a:rPr lang="en-US" sz="1600" dirty="0"/>
              <a:t> through our local logistics platform in the United States, Canada and Australia. Our platform allowing local brick-and-mortar companies to flourish in today's comfort economy by responding easily and promptly to consumer expectations. </a:t>
            </a:r>
            <a:r>
              <a:rPr lang="en-US" sz="1600" dirty="0" err="1"/>
              <a:t>Händler</a:t>
            </a:r>
            <a:r>
              <a:rPr lang="en-US" sz="1600" dirty="0"/>
              <a:t> have made additional sales, consumer connections with the best of their neighborhoods and Dashers has found flexible economic opportunities thanks to over </a:t>
            </a:r>
            <a:r>
              <a:rPr lang="en-US" sz="1600" b="1" dirty="0"/>
              <a:t>900 million orders </a:t>
            </a:r>
            <a:r>
              <a:rPr lang="en-US" sz="1600" dirty="0"/>
              <a:t>completed through our platform since we were founded. </a:t>
            </a:r>
            <a:endParaRPr sz="1600" b="1" dirty="0"/>
          </a:p>
        </p:txBody>
      </p:sp>
      <p:sp>
        <p:nvSpPr>
          <p:cNvPr id="162" name="Google Shape;162;p34"/>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4</a:t>
            </a:fld>
            <a:endParaRPr>
              <a:solidFill>
                <a:srgbClr val="929292"/>
              </a:solidFill>
            </a:endParaRPr>
          </a:p>
        </p:txBody>
      </p:sp>
      <p:pic>
        <p:nvPicPr>
          <p:cNvPr id="3" name="صورة 2">
            <a:extLst>
              <a:ext uri="{FF2B5EF4-FFF2-40B4-BE49-F238E27FC236}">
                <a16:creationId xmlns:a16="http://schemas.microsoft.com/office/drawing/2014/main" id="{4CB3D41F-C2B2-8F4D-890C-0A0185F5D07E}"/>
              </a:ext>
            </a:extLst>
          </p:cNvPr>
          <p:cNvPicPr>
            <a:picLocks noChangeAspect="1"/>
          </p:cNvPicPr>
          <p:nvPr/>
        </p:nvPicPr>
        <p:blipFill>
          <a:blip r:embed="rId5"/>
          <a:stretch>
            <a:fillRect/>
          </a:stretch>
        </p:blipFill>
        <p:spPr>
          <a:xfrm>
            <a:off x="6663940" y="0"/>
            <a:ext cx="2480060" cy="1396450"/>
          </a:xfrm>
          <a:prstGeom prst="rect">
            <a:avLst/>
          </a:prstGeom>
        </p:spPr>
      </p:pic>
      <p:pic>
        <p:nvPicPr>
          <p:cNvPr id="4" name="ملف صوتي 3">
            <a:hlinkClick r:id="" action="ppaction://media"/>
            <a:extLst>
              <a:ext uri="{FF2B5EF4-FFF2-40B4-BE49-F238E27FC236}">
                <a16:creationId xmlns:a16="http://schemas.microsoft.com/office/drawing/2014/main" id="{FDCA476A-DDD2-704E-8441-9C78BD1AB3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advTm="10019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35"/>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69" name="Google Shape;169;p35"/>
          <p:cNvSpPr txBox="1">
            <a:spLocks noGrp="1"/>
          </p:cNvSpPr>
          <p:nvPr>
            <p:ph type="title"/>
          </p:nvPr>
        </p:nvSpPr>
        <p:spPr>
          <a:xfrm>
            <a:off x="220868" y="139403"/>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sz="3200" dirty="0">
                <a:solidFill>
                  <a:srgbClr val="FF0000"/>
                </a:solidFill>
              </a:rPr>
              <a:t>Opportunity</a:t>
            </a:r>
            <a:endParaRPr sz="3200" dirty="0">
              <a:solidFill>
                <a:srgbClr val="FF0000"/>
              </a:solidFill>
            </a:endParaRPr>
          </a:p>
        </p:txBody>
      </p:sp>
      <p:sp>
        <p:nvSpPr>
          <p:cNvPr id="170" name="Google Shape;170;p35"/>
          <p:cNvSpPr txBox="1">
            <a:spLocks noGrp="1"/>
          </p:cNvSpPr>
          <p:nvPr>
            <p:ph type="body" idx="3"/>
          </p:nvPr>
        </p:nvSpPr>
        <p:spPr>
          <a:xfrm>
            <a:off x="82193" y="873303"/>
            <a:ext cx="9061807" cy="4448710"/>
          </a:xfrm>
          <a:prstGeom prst="rect">
            <a:avLst/>
          </a:prstGeom>
          <a:noFill/>
          <a:ln>
            <a:noFill/>
          </a:ln>
        </p:spPr>
        <p:txBody>
          <a:bodyPr spcFirstLastPara="1" wrap="square" lIns="0" tIns="0" rIns="0" bIns="0" anchor="ctr" anchorCtr="0">
            <a:noAutofit/>
          </a:bodyPr>
          <a:lstStyle/>
          <a:p>
            <a:pPr marL="114300" lvl="0" indent="-114300"/>
            <a:r>
              <a:rPr lang="en" sz="1400" dirty="0"/>
              <a:t>I</a:t>
            </a:r>
            <a:r>
              <a:rPr lang="en-US" sz="1400" dirty="0"/>
              <a:t>n the </a:t>
            </a:r>
            <a:r>
              <a:rPr lang="en-US" sz="1400" u="sng" dirty="0"/>
              <a:t>fall of 2012, </a:t>
            </a:r>
            <a:r>
              <a:rPr lang="en-US" sz="1400" dirty="0"/>
              <a:t>4 students from </a:t>
            </a:r>
            <a:r>
              <a:rPr lang="en-US" sz="1400" dirty="0">
                <a:solidFill>
                  <a:srgbClr val="FF0000"/>
                </a:solidFill>
              </a:rPr>
              <a:t>Stanford University </a:t>
            </a:r>
            <a:r>
              <a:rPr lang="en-US" sz="1400" dirty="0"/>
              <a:t>were getting feedback on a mobile app for small business owners when a macaroon store owner asked for help using technology for deliveries.</a:t>
            </a:r>
          </a:p>
          <a:p>
            <a:pPr marL="114300" lvl="0" indent="-114300"/>
            <a:endParaRPr lang="en" sz="1400" dirty="0"/>
          </a:p>
          <a:p>
            <a:pPr marL="114300" lvl="0" indent="-114300"/>
            <a:r>
              <a:rPr lang="en-US" sz="1400" dirty="0"/>
              <a:t>In </a:t>
            </a:r>
            <a:r>
              <a:rPr lang="en-US" sz="1400" u="sng" dirty="0"/>
              <a:t>January 2013</a:t>
            </a:r>
            <a:r>
              <a:rPr lang="en-US" sz="1400" dirty="0"/>
              <a:t>, they launched </a:t>
            </a:r>
            <a:r>
              <a:rPr lang="en-US" sz="1400" dirty="0" err="1">
                <a:solidFill>
                  <a:srgbClr val="FF0000"/>
                </a:solidFill>
              </a:rPr>
              <a:t>PaloAltoDelivery.com</a:t>
            </a:r>
            <a:r>
              <a:rPr lang="en-US" sz="1400" dirty="0">
                <a:solidFill>
                  <a:srgbClr val="FF0000"/>
                </a:solidFill>
              </a:rPr>
              <a:t> </a:t>
            </a:r>
            <a:r>
              <a:rPr lang="en-US" sz="1400" dirty="0"/>
              <a:t>in Palo Alto, California. Early customers were mostly students at Stanford University. In the </a:t>
            </a:r>
            <a:r>
              <a:rPr lang="en-US" sz="1400" u="sng" dirty="0"/>
              <a:t>summer of 2013</a:t>
            </a:r>
            <a:r>
              <a:rPr lang="en-US" sz="1400" dirty="0"/>
              <a:t>, it received $120,000 in seed money from Y Combinator in exchange for a 7% stake. It incorporated as </a:t>
            </a:r>
            <a:r>
              <a:rPr lang="en-US" sz="1400" b="1" dirty="0" err="1">
                <a:solidFill>
                  <a:srgbClr val="FF0000"/>
                </a:solidFill>
              </a:rPr>
              <a:t>DoorDash</a:t>
            </a:r>
            <a:r>
              <a:rPr lang="en-US" sz="1400" dirty="0"/>
              <a:t> in </a:t>
            </a:r>
            <a:r>
              <a:rPr lang="en-US" sz="1400" u="sng" dirty="0"/>
              <a:t>June 2013</a:t>
            </a:r>
            <a:r>
              <a:rPr lang="en-US" sz="1400" dirty="0"/>
              <a:t>.</a:t>
            </a:r>
          </a:p>
          <a:p>
            <a:pPr marL="114300" lvl="0" indent="-114300"/>
            <a:endParaRPr sz="1400" dirty="0"/>
          </a:p>
          <a:p>
            <a:pPr marL="114300" lvl="0" indent="-114300"/>
            <a:r>
              <a:rPr lang="en-US" sz="1400" dirty="0" err="1"/>
              <a:t>Nowdays</a:t>
            </a:r>
            <a:r>
              <a:rPr lang="en-US" sz="1400" dirty="0"/>
              <a:t>, </a:t>
            </a:r>
            <a:r>
              <a:rPr lang="en-US" sz="1400" b="1" dirty="0" err="1">
                <a:solidFill>
                  <a:srgbClr val="FF0000"/>
                </a:solidFill>
              </a:rPr>
              <a:t>DoorDash</a:t>
            </a:r>
            <a:r>
              <a:rPr lang="en-US" sz="1400" dirty="0"/>
              <a:t> is a technology company that connects people with the best in their cities. </a:t>
            </a:r>
          </a:p>
          <a:p>
            <a:pPr marL="114300" lvl="0" indent="-114300"/>
            <a:endParaRPr lang="en-US" sz="1400" dirty="0"/>
          </a:p>
          <a:p>
            <a:pPr marL="114300" lvl="0" indent="-114300"/>
            <a:r>
              <a:rPr lang="en-US" sz="1400" dirty="0"/>
              <a:t>Doing this by empowering local businesses and in turn, generate new ways for people to earn, work and live.</a:t>
            </a:r>
          </a:p>
          <a:p>
            <a:pPr marL="114300" lvl="0" indent="-114300"/>
            <a:endParaRPr lang="en-US" sz="1400" dirty="0"/>
          </a:p>
          <a:p>
            <a:pPr marL="114300" lvl="0" indent="-114300"/>
            <a:r>
              <a:rPr lang="en-US" sz="1400" dirty="0"/>
              <a:t> </a:t>
            </a:r>
            <a:r>
              <a:rPr lang="en-US" sz="1400" b="1" dirty="0" err="1">
                <a:solidFill>
                  <a:srgbClr val="FF0000"/>
                </a:solidFill>
              </a:rPr>
              <a:t>DoorDash</a:t>
            </a:r>
            <a:r>
              <a:rPr lang="en-US" sz="1400" b="1" dirty="0">
                <a:solidFill>
                  <a:srgbClr val="FF0000"/>
                </a:solidFill>
              </a:rPr>
              <a:t> </a:t>
            </a:r>
            <a:r>
              <a:rPr lang="en-US" sz="1400" dirty="0"/>
              <a:t>started by facilitating door-to-door delivery, but we see this as just the beginning of connecting people with possibility — easier evenings, happier days, bigger savings accounts, wider nets and stronger communities.</a:t>
            </a:r>
          </a:p>
          <a:p>
            <a:pPr marL="0" marR="0" lvl="0" indent="0" algn="l" rtl="0">
              <a:lnSpc>
                <a:spcPct val="100000"/>
              </a:lnSpc>
              <a:spcBef>
                <a:spcPts val="700"/>
              </a:spcBef>
              <a:spcAft>
                <a:spcPts val="0"/>
              </a:spcAft>
              <a:buClr>
                <a:srgbClr val="2D3D4A"/>
              </a:buClr>
              <a:buSzPts val="1400"/>
              <a:buNone/>
            </a:pPr>
            <a:endParaRPr lang="en-US" sz="1600" dirty="0"/>
          </a:p>
          <a:p>
            <a:pPr marL="0" marR="0" lvl="0" indent="0" algn="ctr" rtl="0">
              <a:lnSpc>
                <a:spcPct val="100000"/>
              </a:lnSpc>
              <a:spcBef>
                <a:spcPts val="700"/>
              </a:spcBef>
              <a:spcAft>
                <a:spcPts val="0"/>
              </a:spcAft>
              <a:buNone/>
            </a:pPr>
            <a:endParaRPr b="1" dirty="0"/>
          </a:p>
        </p:txBody>
      </p:sp>
      <p:sp>
        <p:nvSpPr>
          <p:cNvPr id="171" name="Google Shape;171;p35"/>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5</a:t>
            </a:fld>
            <a:endParaRPr>
              <a:solidFill>
                <a:srgbClr val="929292"/>
              </a:solidFill>
            </a:endParaRPr>
          </a:p>
        </p:txBody>
      </p:sp>
      <p:pic>
        <p:nvPicPr>
          <p:cNvPr id="10" name="صورة 9">
            <a:extLst>
              <a:ext uri="{FF2B5EF4-FFF2-40B4-BE49-F238E27FC236}">
                <a16:creationId xmlns:a16="http://schemas.microsoft.com/office/drawing/2014/main" id="{7B7474FF-7399-B149-A044-8A04AFE090D0}"/>
              </a:ext>
            </a:extLst>
          </p:cNvPr>
          <p:cNvPicPr>
            <a:picLocks noChangeAspect="1"/>
          </p:cNvPicPr>
          <p:nvPr/>
        </p:nvPicPr>
        <p:blipFill>
          <a:blip r:embed="rId5"/>
          <a:stretch>
            <a:fillRect/>
          </a:stretch>
        </p:blipFill>
        <p:spPr>
          <a:xfrm>
            <a:off x="8314661" y="0"/>
            <a:ext cx="829339" cy="829339"/>
          </a:xfrm>
          <a:prstGeom prst="rect">
            <a:avLst/>
          </a:prstGeom>
        </p:spPr>
      </p:pic>
      <p:pic>
        <p:nvPicPr>
          <p:cNvPr id="2" name="ملف صوتي 1">
            <a:hlinkClick r:id="" action="ppaction://media"/>
            <a:extLst>
              <a:ext uri="{FF2B5EF4-FFF2-40B4-BE49-F238E27FC236}">
                <a16:creationId xmlns:a16="http://schemas.microsoft.com/office/drawing/2014/main" id="{C59AA5CA-60B4-744D-97E5-28338719BF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advTm="2685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7" name="Google Shape;177;p36"/>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78" name="Google Shape;178;p36"/>
          <p:cNvSpPr txBox="1">
            <a:spLocks noGrp="1"/>
          </p:cNvSpPr>
          <p:nvPr>
            <p:ph type="title"/>
          </p:nvPr>
        </p:nvSpPr>
        <p:spPr>
          <a:xfrm>
            <a:off x="223284" y="278767"/>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solidFill>
                  <a:srgbClr val="FF0000"/>
                </a:solidFill>
              </a:rPr>
              <a:t>Proposal</a:t>
            </a:r>
            <a:endParaRPr sz="500" dirty="0">
              <a:solidFill>
                <a:srgbClr val="FF0000"/>
              </a:solidFill>
            </a:endParaRPr>
          </a:p>
        </p:txBody>
      </p:sp>
      <p:sp>
        <p:nvSpPr>
          <p:cNvPr id="179" name="Google Shape;179;p36"/>
          <p:cNvSpPr txBox="1">
            <a:spLocks noGrp="1"/>
          </p:cNvSpPr>
          <p:nvPr>
            <p:ph type="body" idx="3"/>
          </p:nvPr>
        </p:nvSpPr>
        <p:spPr>
          <a:xfrm>
            <a:off x="457200" y="1409700"/>
            <a:ext cx="8229600" cy="3265042"/>
          </a:xfrm>
          <a:prstGeom prst="rect">
            <a:avLst/>
          </a:prstGeom>
          <a:noFill/>
          <a:ln>
            <a:noFill/>
          </a:ln>
        </p:spPr>
        <p:txBody>
          <a:bodyPr spcFirstLastPara="1" wrap="square" lIns="0" tIns="0" rIns="0" bIns="0" anchor="ctr" anchorCtr="0">
            <a:noAutofit/>
          </a:bodyPr>
          <a:lstStyle/>
          <a:p>
            <a:pPr marL="139700" indent="0">
              <a:buNone/>
            </a:pPr>
            <a:br>
              <a:rPr lang="en-US" dirty="0"/>
            </a:br>
            <a:endParaRPr lang="en-US" dirty="0"/>
          </a:p>
          <a:p>
            <a:pPr marL="0" marR="0" lvl="0" indent="0" algn="ctr" rtl="0">
              <a:lnSpc>
                <a:spcPct val="100000"/>
              </a:lnSpc>
              <a:spcBef>
                <a:spcPts val="700"/>
              </a:spcBef>
              <a:spcAft>
                <a:spcPts val="0"/>
              </a:spcAft>
              <a:buNone/>
            </a:pPr>
            <a:endParaRPr lang="en-US" b="1" dirty="0"/>
          </a:p>
        </p:txBody>
      </p:sp>
      <p:sp>
        <p:nvSpPr>
          <p:cNvPr id="180" name="Google Shape;180;p36"/>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6</a:t>
            </a:fld>
            <a:endParaRPr>
              <a:solidFill>
                <a:srgbClr val="929292"/>
              </a:solidFill>
            </a:endParaRPr>
          </a:p>
        </p:txBody>
      </p:sp>
      <p:pic>
        <p:nvPicPr>
          <p:cNvPr id="7" name="صورة 6">
            <a:extLst>
              <a:ext uri="{FF2B5EF4-FFF2-40B4-BE49-F238E27FC236}">
                <a16:creationId xmlns:a16="http://schemas.microsoft.com/office/drawing/2014/main" id="{AF2C7BBF-38D9-E44B-8657-A2807D1523E0}"/>
              </a:ext>
            </a:extLst>
          </p:cNvPr>
          <p:cNvPicPr>
            <a:picLocks noChangeAspect="1"/>
          </p:cNvPicPr>
          <p:nvPr/>
        </p:nvPicPr>
        <p:blipFill>
          <a:blip r:embed="rId5"/>
          <a:stretch>
            <a:fillRect/>
          </a:stretch>
        </p:blipFill>
        <p:spPr>
          <a:xfrm>
            <a:off x="7908858" y="41969"/>
            <a:ext cx="1235142" cy="1235142"/>
          </a:xfrm>
          <a:prstGeom prst="rect">
            <a:avLst/>
          </a:prstGeom>
        </p:spPr>
      </p:pic>
      <p:sp>
        <p:nvSpPr>
          <p:cNvPr id="9" name="مربع نص 8">
            <a:extLst>
              <a:ext uri="{FF2B5EF4-FFF2-40B4-BE49-F238E27FC236}">
                <a16:creationId xmlns:a16="http://schemas.microsoft.com/office/drawing/2014/main" id="{E1EA1981-8733-924B-87A8-18C7ED4B2CB4}"/>
              </a:ext>
            </a:extLst>
          </p:cNvPr>
          <p:cNvSpPr txBox="1"/>
          <p:nvPr/>
        </p:nvSpPr>
        <p:spPr>
          <a:xfrm>
            <a:off x="106326" y="1065651"/>
            <a:ext cx="8697432" cy="4154984"/>
          </a:xfrm>
          <a:prstGeom prst="rect">
            <a:avLst/>
          </a:prstGeom>
          <a:noFill/>
        </p:spPr>
        <p:txBody>
          <a:bodyPr wrap="square" rtlCol="1">
            <a:spAutoFit/>
          </a:bodyPr>
          <a:lstStyle/>
          <a:p>
            <a:r>
              <a:rPr lang="en-US" sz="1600" b="1" dirty="0"/>
              <a:t>Value Propositions offered by </a:t>
            </a:r>
            <a:r>
              <a:rPr lang="en-US" sz="1600" b="1" dirty="0" err="1">
                <a:solidFill>
                  <a:srgbClr val="FF0000"/>
                </a:solidFill>
              </a:rPr>
              <a:t>DoorDash</a:t>
            </a:r>
            <a:endParaRPr lang="en-US" sz="1600" b="1" dirty="0">
              <a:solidFill>
                <a:srgbClr val="FF0000"/>
              </a:solidFill>
            </a:endParaRPr>
          </a:p>
          <a:p>
            <a:endParaRPr lang="en-US" sz="1600" b="1" dirty="0">
              <a:solidFill>
                <a:srgbClr val="FF0000"/>
              </a:solidFill>
            </a:endParaRPr>
          </a:p>
          <a:p>
            <a:r>
              <a:rPr lang="en-US" sz="1600" b="1" dirty="0">
                <a:solidFill>
                  <a:srgbClr val="FF0000"/>
                </a:solidFill>
              </a:rPr>
              <a:t> </a:t>
            </a:r>
            <a:r>
              <a:rPr lang="en-US" sz="1600" b="1" u="sng" dirty="0">
                <a:solidFill>
                  <a:srgbClr val="FF0000"/>
                </a:solidFill>
              </a:rPr>
              <a:t>Customer:</a:t>
            </a:r>
          </a:p>
          <a:p>
            <a:pPr marL="285750" indent="-285750">
              <a:buFont typeface="Wingdings" pitchFamily="2" charset="2"/>
              <a:buChar char="Ø"/>
            </a:pPr>
            <a:r>
              <a:rPr lang="en-US" sz="1600" dirty="0"/>
              <a:t>better pricing and efficiency. </a:t>
            </a:r>
          </a:p>
          <a:p>
            <a:pPr marL="285750" indent="-285750">
              <a:buFont typeface="Wingdings" pitchFamily="2" charset="2"/>
              <a:buChar char="Ø"/>
            </a:pPr>
            <a:r>
              <a:rPr lang="en-US" sz="1600" dirty="0"/>
              <a:t>Can order meals online</a:t>
            </a:r>
          </a:p>
          <a:p>
            <a:pPr marL="285750" indent="-285750">
              <a:buFont typeface="Wingdings" pitchFamily="2" charset="2"/>
              <a:buChar char="Ø"/>
            </a:pPr>
            <a:r>
              <a:rPr lang="en-US" sz="1600" dirty="0"/>
              <a:t>24×7 Customer Service</a:t>
            </a:r>
          </a:p>
          <a:p>
            <a:pPr marL="285750" indent="-285750">
              <a:buFont typeface="Wingdings" pitchFamily="2" charset="2"/>
              <a:buChar char="Ø"/>
            </a:pPr>
            <a:r>
              <a:rPr lang="en-US" sz="1600" dirty="0"/>
              <a:t>Can browse menus of various restaurants</a:t>
            </a:r>
          </a:p>
          <a:p>
            <a:pPr marL="285750" indent="-285750">
              <a:buFont typeface="Wingdings" pitchFamily="2" charset="2"/>
              <a:buChar char="Ø"/>
            </a:pPr>
            <a:r>
              <a:rPr lang="en-US" sz="1600" dirty="0"/>
              <a:t>Can track their order</a:t>
            </a:r>
          </a:p>
          <a:p>
            <a:r>
              <a:rPr lang="en-US" sz="1600" b="1" u="sng" dirty="0">
                <a:solidFill>
                  <a:srgbClr val="FF0000"/>
                </a:solidFill>
              </a:rPr>
              <a:t>Drivers:</a:t>
            </a:r>
          </a:p>
          <a:p>
            <a:pPr marL="285750" indent="-285750">
              <a:buFont typeface="Wingdings" pitchFamily="2" charset="2"/>
              <a:buChar char="Ø"/>
            </a:pPr>
            <a:r>
              <a:rPr lang="en-US" sz="1600" dirty="0"/>
              <a:t>Extended customer base</a:t>
            </a:r>
          </a:p>
          <a:p>
            <a:pPr marL="285750" indent="-285750">
              <a:buFont typeface="Wingdings" pitchFamily="2" charset="2"/>
              <a:buChar char="Ø"/>
            </a:pPr>
            <a:r>
              <a:rPr lang="en-US" sz="1600" dirty="0"/>
              <a:t>Get an online platform to serve their customers</a:t>
            </a:r>
          </a:p>
          <a:p>
            <a:pPr marL="285750" indent="-285750">
              <a:buFont typeface="Wingdings" pitchFamily="2" charset="2"/>
              <a:buChar char="Ø"/>
            </a:pPr>
            <a:r>
              <a:rPr lang="en-US" sz="1600" dirty="0"/>
              <a:t>Easy, cheap and a fast way of delivering orders </a:t>
            </a:r>
          </a:p>
          <a:p>
            <a:pPr marL="285750" indent="-285750">
              <a:buFont typeface="Wingdings" pitchFamily="2" charset="2"/>
              <a:buChar char="Ø"/>
            </a:pPr>
            <a:r>
              <a:rPr lang="en-US" sz="1600" dirty="0"/>
              <a:t>Empowerment of small restaurant owners</a:t>
            </a:r>
          </a:p>
          <a:p>
            <a:endParaRPr lang="en-US" b="1" u="sng" dirty="0">
              <a:solidFill>
                <a:srgbClr val="FF0000"/>
              </a:solidFill>
            </a:endParaRPr>
          </a:p>
          <a:p>
            <a:endParaRPr lang="en-US" b="1" u="sng" dirty="0">
              <a:solidFill>
                <a:srgbClr val="FF0000"/>
              </a:solidFill>
            </a:endParaRPr>
          </a:p>
          <a:p>
            <a:br>
              <a:rPr lang="en-US" dirty="0"/>
            </a:br>
            <a:endParaRPr lang="en-US" dirty="0"/>
          </a:p>
        </p:txBody>
      </p:sp>
      <p:sp>
        <p:nvSpPr>
          <p:cNvPr id="10" name="مربع نص 9">
            <a:extLst>
              <a:ext uri="{FF2B5EF4-FFF2-40B4-BE49-F238E27FC236}">
                <a16:creationId xmlns:a16="http://schemas.microsoft.com/office/drawing/2014/main" id="{CC3D3CE5-D4AC-FB44-80BD-7A81F70333F1}"/>
              </a:ext>
            </a:extLst>
          </p:cNvPr>
          <p:cNvSpPr txBox="1"/>
          <p:nvPr/>
        </p:nvSpPr>
        <p:spPr>
          <a:xfrm>
            <a:off x="4912242" y="1512904"/>
            <a:ext cx="4008474" cy="2185214"/>
          </a:xfrm>
          <a:prstGeom prst="rect">
            <a:avLst/>
          </a:prstGeom>
          <a:noFill/>
        </p:spPr>
        <p:txBody>
          <a:bodyPr wrap="square" rtlCol="1">
            <a:spAutoFit/>
          </a:bodyPr>
          <a:lstStyle/>
          <a:p>
            <a:r>
              <a:rPr lang="en-US" sz="1600" b="1" u="sng" dirty="0" err="1">
                <a:solidFill>
                  <a:srgbClr val="FF0000"/>
                </a:solidFill>
              </a:rPr>
              <a:t>Drivery</a:t>
            </a:r>
            <a:r>
              <a:rPr lang="en-US" sz="1600" b="1" u="sng" dirty="0">
                <a:solidFill>
                  <a:srgbClr val="FF0000"/>
                </a:solidFill>
              </a:rPr>
              <a:t> Person:</a:t>
            </a:r>
          </a:p>
          <a:p>
            <a:pPr marL="285750" indent="-285750">
              <a:buFont typeface="Wingdings" pitchFamily="2" charset="2"/>
              <a:buChar char="Ø"/>
            </a:pPr>
            <a:r>
              <a:rPr lang="en-US" sz="1600" dirty="0"/>
              <a:t>Earn good money</a:t>
            </a:r>
          </a:p>
          <a:p>
            <a:pPr marL="285750" indent="-285750">
              <a:buFont typeface="Wingdings" pitchFamily="2" charset="2"/>
              <a:buChar char="Ø"/>
            </a:pPr>
            <a:r>
              <a:rPr lang="en-US" sz="1600" dirty="0"/>
              <a:t>Flexible time slots</a:t>
            </a:r>
          </a:p>
          <a:p>
            <a:pPr marL="285750" indent="-285750">
              <a:buFont typeface="Wingdings" pitchFamily="2" charset="2"/>
              <a:buChar char="Ø"/>
            </a:pPr>
            <a:r>
              <a:rPr lang="en-US" sz="1600" dirty="0"/>
              <a:t>Delivery guys even receive tips from users</a:t>
            </a:r>
          </a:p>
          <a:p>
            <a:pPr marL="285750" indent="-285750">
              <a:buFont typeface="Wingdings" pitchFamily="2" charset="2"/>
              <a:buChar char="Ø"/>
            </a:pPr>
            <a:endParaRPr lang="en-US" dirty="0"/>
          </a:p>
          <a:p>
            <a:endParaRPr lang="en-US" b="1" u="sng" dirty="0">
              <a:solidFill>
                <a:srgbClr val="FF0000"/>
              </a:solidFill>
            </a:endParaRPr>
          </a:p>
          <a:p>
            <a:endParaRPr lang="en-US" b="1" u="sng" dirty="0">
              <a:solidFill>
                <a:srgbClr val="FF0000"/>
              </a:solidFill>
            </a:endParaRPr>
          </a:p>
          <a:p>
            <a:endParaRPr lang="ar-KR" dirty="0"/>
          </a:p>
        </p:txBody>
      </p:sp>
      <p:pic>
        <p:nvPicPr>
          <p:cNvPr id="2" name="ملف صوتي 1">
            <a:hlinkClick r:id="" action="ppaction://media"/>
            <a:extLst>
              <a:ext uri="{FF2B5EF4-FFF2-40B4-BE49-F238E27FC236}">
                <a16:creationId xmlns:a16="http://schemas.microsoft.com/office/drawing/2014/main" id="{AE0E2582-DEC1-0348-8CD8-B439D75572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advTm="8397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6" name="Google Shape;186;p37"/>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87" name="Google Shape;187;p37"/>
          <p:cNvSpPr txBox="1">
            <a:spLocks noGrp="1"/>
          </p:cNvSpPr>
          <p:nvPr>
            <p:ph type="title"/>
          </p:nvPr>
        </p:nvSpPr>
        <p:spPr>
          <a:xfrm>
            <a:off x="300000" y="187286"/>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solidFill>
                  <a:srgbClr val="FF0000"/>
                </a:solidFill>
              </a:rPr>
              <a:t>Return On Investment</a:t>
            </a:r>
            <a:endParaRPr sz="500" dirty="0">
              <a:solidFill>
                <a:srgbClr val="FF0000"/>
              </a:solidFill>
            </a:endParaRPr>
          </a:p>
        </p:txBody>
      </p:sp>
      <p:sp>
        <p:nvSpPr>
          <p:cNvPr id="189" name="Google Shape;189;p37"/>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7</a:t>
            </a:fld>
            <a:endParaRPr>
              <a:solidFill>
                <a:srgbClr val="929292"/>
              </a:solidFill>
            </a:endParaRPr>
          </a:p>
        </p:txBody>
      </p:sp>
      <p:sp>
        <p:nvSpPr>
          <p:cNvPr id="4" name="مربع نص 3">
            <a:extLst>
              <a:ext uri="{FF2B5EF4-FFF2-40B4-BE49-F238E27FC236}">
                <a16:creationId xmlns:a16="http://schemas.microsoft.com/office/drawing/2014/main" id="{D1E122F4-1EA3-D648-A17F-62B7B01AD947}"/>
              </a:ext>
            </a:extLst>
          </p:cNvPr>
          <p:cNvSpPr txBox="1"/>
          <p:nvPr/>
        </p:nvSpPr>
        <p:spPr>
          <a:xfrm>
            <a:off x="171450" y="617369"/>
            <a:ext cx="5040630" cy="3908762"/>
          </a:xfrm>
          <a:prstGeom prst="rect">
            <a:avLst/>
          </a:prstGeom>
          <a:noFill/>
        </p:spPr>
        <p:txBody>
          <a:bodyPr wrap="square" rtlCol="1">
            <a:spAutoFit/>
          </a:bodyPr>
          <a:lstStyle/>
          <a:p>
            <a:endParaRPr lang="en-US" dirty="0"/>
          </a:p>
          <a:p>
            <a:endParaRPr lang="en-US" sz="1800" dirty="0"/>
          </a:p>
          <a:p>
            <a:r>
              <a:rPr lang="en-US" sz="1800" dirty="0"/>
              <a:t>The company has generated revenues of $885 million for the fiscal year 2019 according to its S-1 filing. In the first 9 months of 2020, </a:t>
            </a:r>
            <a:r>
              <a:rPr lang="en-US" sz="1800" dirty="0" err="1">
                <a:solidFill>
                  <a:srgbClr val="FF0000"/>
                </a:solidFill>
              </a:rPr>
              <a:t>DoorDash</a:t>
            </a:r>
            <a:r>
              <a:rPr lang="en-US" sz="1800" dirty="0"/>
              <a:t> recorded an income of $1.916 billion, up almost 400 percent from the $587 million it made in 2019 over the same timespan.</a:t>
            </a:r>
          </a:p>
          <a:p>
            <a:endParaRPr lang="en-US" sz="1800" dirty="0"/>
          </a:p>
          <a:p>
            <a:r>
              <a:rPr lang="en-US" sz="1800" dirty="0" err="1">
                <a:solidFill>
                  <a:srgbClr val="FF0000"/>
                </a:solidFill>
              </a:rPr>
              <a:t>DoorDash</a:t>
            </a:r>
            <a:r>
              <a:rPr lang="en-US" sz="1800" dirty="0"/>
              <a:t> remains an unprofitable company, which was mainly driven by the pandemic, despite the exponential growth. It recorded a net loss of $667 million for 2019 while in the first 9 months of 2020, it still lost $147 million</a:t>
            </a:r>
            <a:r>
              <a:rPr lang="en-US" dirty="0"/>
              <a:t>.</a:t>
            </a:r>
            <a:endParaRPr lang="ar-KR" dirty="0"/>
          </a:p>
        </p:txBody>
      </p:sp>
      <p:pic>
        <p:nvPicPr>
          <p:cNvPr id="6" name="صورة 5">
            <a:extLst>
              <a:ext uri="{FF2B5EF4-FFF2-40B4-BE49-F238E27FC236}">
                <a16:creationId xmlns:a16="http://schemas.microsoft.com/office/drawing/2014/main" id="{13E9339D-5C56-6942-B24C-C7A762778F18}"/>
              </a:ext>
            </a:extLst>
          </p:cNvPr>
          <p:cNvPicPr>
            <a:picLocks noChangeAspect="1"/>
          </p:cNvPicPr>
          <p:nvPr/>
        </p:nvPicPr>
        <p:blipFill>
          <a:blip r:embed="rId5"/>
          <a:stretch>
            <a:fillRect/>
          </a:stretch>
        </p:blipFill>
        <p:spPr>
          <a:xfrm>
            <a:off x="5603795" y="281964"/>
            <a:ext cx="3540205" cy="4579572"/>
          </a:xfrm>
          <a:prstGeom prst="rect">
            <a:avLst/>
          </a:prstGeom>
          <a:ln>
            <a:noFill/>
          </a:ln>
        </p:spPr>
      </p:pic>
      <p:sp>
        <p:nvSpPr>
          <p:cNvPr id="7" name="مربع نص 6">
            <a:extLst>
              <a:ext uri="{FF2B5EF4-FFF2-40B4-BE49-F238E27FC236}">
                <a16:creationId xmlns:a16="http://schemas.microsoft.com/office/drawing/2014/main" id="{32E5CBC7-C0E0-C249-8AFB-9AB723704667}"/>
              </a:ext>
            </a:extLst>
          </p:cNvPr>
          <p:cNvSpPr txBox="1"/>
          <p:nvPr/>
        </p:nvSpPr>
        <p:spPr>
          <a:xfrm flipH="1">
            <a:off x="171450" y="782486"/>
            <a:ext cx="3191791" cy="307777"/>
          </a:xfrm>
          <a:prstGeom prst="rect">
            <a:avLst/>
          </a:prstGeom>
          <a:noFill/>
        </p:spPr>
        <p:txBody>
          <a:bodyPr wrap="square" rtlCol="1">
            <a:spAutoFit/>
          </a:bodyPr>
          <a:lstStyle/>
          <a:p>
            <a:r>
              <a:rPr lang="en-US" u="sng" dirty="0"/>
              <a:t>Total addressable market (TAM)</a:t>
            </a:r>
            <a:endParaRPr lang="ar-KR" u="sng" dirty="0"/>
          </a:p>
        </p:txBody>
      </p:sp>
      <p:pic>
        <p:nvPicPr>
          <p:cNvPr id="2" name="ملف صوتي 1">
            <a:hlinkClick r:id="" action="ppaction://media"/>
            <a:extLst>
              <a:ext uri="{FF2B5EF4-FFF2-40B4-BE49-F238E27FC236}">
                <a16:creationId xmlns:a16="http://schemas.microsoft.com/office/drawing/2014/main" id="{3129618F-8A26-CB43-AA50-2AFFAD45DF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advTm="4748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D784C92D-61F1-0749-9690-3239DD264F96}"/>
              </a:ext>
            </a:extLst>
          </p:cNvPr>
          <p:cNvSpPr>
            <a:spLocks noGrp="1"/>
          </p:cNvSpPr>
          <p:nvPr>
            <p:ph type="body" idx="1"/>
          </p:nvPr>
        </p:nvSpPr>
        <p:spPr/>
        <p:txBody>
          <a:bodyPr/>
          <a:lstStyle/>
          <a:p>
            <a:r>
              <a:rPr lang="en-US" b="1" dirty="0">
                <a:solidFill>
                  <a:srgbClr val="ABC19C"/>
                </a:solidFill>
              </a:rPr>
              <a:t>Key Factors Affecting Cost</a:t>
            </a:r>
            <a:endParaRPr lang="ar-KR" b="1" dirty="0">
              <a:solidFill>
                <a:srgbClr val="ABC19C"/>
              </a:solidFill>
            </a:endParaRPr>
          </a:p>
        </p:txBody>
      </p:sp>
      <p:sp>
        <p:nvSpPr>
          <p:cNvPr id="4" name="عنوان 3">
            <a:extLst>
              <a:ext uri="{FF2B5EF4-FFF2-40B4-BE49-F238E27FC236}">
                <a16:creationId xmlns:a16="http://schemas.microsoft.com/office/drawing/2014/main" id="{F6CB867E-ECB5-194A-9FF7-371CD25442B9}"/>
              </a:ext>
            </a:extLst>
          </p:cNvPr>
          <p:cNvSpPr>
            <a:spLocks noGrp="1"/>
          </p:cNvSpPr>
          <p:nvPr>
            <p:ph type="title"/>
          </p:nvPr>
        </p:nvSpPr>
        <p:spPr/>
        <p:txBody>
          <a:bodyPr/>
          <a:lstStyle/>
          <a:p>
            <a:r>
              <a:rPr lang="en" dirty="0">
                <a:solidFill>
                  <a:srgbClr val="FF0000"/>
                </a:solidFill>
              </a:rPr>
              <a:t>Return On Investment</a:t>
            </a:r>
            <a:endParaRPr lang="ar-KR" dirty="0"/>
          </a:p>
        </p:txBody>
      </p:sp>
      <p:sp>
        <p:nvSpPr>
          <p:cNvPr id="8" name="مربع نص 7">
            <a:extLst>
              <a:ext uri="{FF2B5EF4-FFF2-40B4-BE49-F238E27FC236}">
                <a16:creationId xmlns:a16="http://schemas.microsoft.com/office/drawing/2014/main" id="{77CD0704-B2CA-2D4A-B20B-B9050DE57600}"/>
              </a:ext>
            </a:extLst>
          </p:cNvPr>
          <p:cNvSpPr txBox="1"/>
          <p:nvPr/>
        </p:nvSpPr>
        <p:spPr>
          <a:xfrm>
            <a:off x="307882" y="1618328"/>
            <a:ext cx="2039341" cy="1231106"/>
          </a:xfrm>
          <a:prstGeom prst="rect">
            <a:avLst/>
          </a:prstGeom>
          <a:noFill/>
        </p:spPr>
        <p:txBody>
          <a:bodyPr wrap="none" rtlCol="1">
            <a:spAutoFit/>
          </a:bodyPr>
          <a:lstStyle/>
          <a:p>
            <a:r>
              <a:rPr lang="en-US" sz="1800" b="1" u="sng" dirty="0">
                <a:solidFill>
                  <a:srgbClr val="ED3833"/>
                </a:solidFill>
              </a:rPr>
              <a:t>Infrastructure</a:t>
            </a:r>
            <a:r>
              <a:rPr lang="en-US" sz="1800" u="sng" dirty="0">
                <a:solidFill>
                  <a:srgbClr val="ED3833"/>
                </a:solidFill>
              </a:rPr>
              <a:t>:</a:t>
            </a:r>
          </a:p>
          <a:p>
            <a:r>
              <a:rPr lang="en-US" dirty="0"/>
              <a:t>Interface Design</a:t>
            </a:r>
          </a:p>
          <a:p>
            <a:r>
              <a:rPr lang="en-US" dirty="0"/>
              <a:t>Development Platform</a:t>
            </a:r>
          </a:p>
          <a:p>
            <a:r>
              <a:rPr lang="en-US" dirty="0"/>
              <a:t>Maintenance + Support</a:t>
            </a:r>
          </a:p>
          <a:p>
            <a:r>
              <a:rPr lang="en-US" dirty="0"/>
              <a:t>App </a:t>
            </a:r>
            <a:r>
              <a:rPr lang="en-US" dirty="0" err="1"/>
              <a:t>Upfradation</a:t>
            </a:r>
            <a:endParaRPr lang="ar-KR" dirty="0"/>
          </a:p>
        </p:txBody>
      </p:sp>
      <p:sp>
        <p:nvSpPr>
          <p:cNvPr id="37" name="مربع نص 36">
            <a:extLst>
              <a:ext uri="{FF2B5EF4-FFF2-40B4-BE49-F238E27FC236}">
                <a16:creationId xmlns:a16="http://schemas.microsoft.com/office/drawing/2014/main" id="{A2650C40-1570-AA49-9C38-5DED62E9B86A}"/>
              </a:ext>
            </a:extLst>
          </p:cNvPr>
          <p:cNvSpPr txBox="1"/>
          <p:nvPr/>
        </p:nvSpPr>
        <p:spPr>
          <a:xfrm>
            <a:off x="4414800" y="1587550"/>
            <a:ext cx="4826962" cy="2523768"/>
          </a:xfrm>
          <a:prstGeom prst="rect">
            <a:avLst/>
          </a:prstGeom>
          <a:noFill/>
        </p:spPr>
        <p:txBody>
          <a:bodyPr wrap="none" rtlCol="1">
            <a:spAutoFit/>
          </a:bodyPr>
          <a:lstStyle/>
          <a:p>
            <a:r>
              <a:rPr lang="en-US" sz="1800" b="1" u="sng" dirty="0">
                <a:solidFill>
                  <a:srgbClr val="ED3833"/>
                </a:solidFill>
              </a:rPr>
              <a:t>Human Resources</a:t>
            </a:r>
            <a:br>
              <a:rPr lang="en-US" sz="1800" dirty="0"/>
            </a:br>
            <a:r>
              <a:rPr lang="en-US" dirty="0"/>
              <a:t>required team structure for food delivery app development:</a:t>
            </a:r>
          </a:p>
          <a:p>
            <a:br>
              <a:rPr lang="en-US" dirty="0"/>
            </a:br>
            <a:r>
              <a:rPr lang="en-US" dirty="0"/>
              <a:t>Project Manager</a:t>
            </a:r>
            <a:br>
              <a:rPr lang="en-US" dirty="0"/>
            </a:br>
            <a:r>
              <a:rPr lang="en-US" dirty="0"/>
              <a:t>UX/UI Developers</a:t>
            </a:r>
            <a:br>
              <a:rPr lang="en-US" dirty="0"/>
            </a:br>
            <a:r>
              <a:rPr lang="en-US" dirty="0"/>
              <a:t>Android/IOS developers</a:t>
            </a:r>
            <a:br>
              <a:rPr lang="en-US" dirty="0"/>
            </a:br>
            <a:r>
              <a:rPr lang="en-US" dirty="0"/>
              <a:t>Backend Developers</a:t>
            </a:r>
            <a:br>
              <a:rPr lang="en-US" dirty="0"/>
            </a:br>
            <a:r>
              <a:rPr lang="en-US" dirty="0"/>
              <a:t>QA Teams</a:t>
            </a:r>
            <a:br>
              <a:rPr lang="en-US" dirty="0"/>
            </a:br>
            <a:r>
              <a:rPr lang="en-US" dirty="0"/>
              <a:t>Delivery Manager</a:t>
            </a:r>
            <a:br>
              <a:rPr lang="en-US" dirty="0"/>
            </a:br>
            <a:r>
              <a:rPr lang="en-US" dirty="0"/>
              <a:t> </a:t>
            </a:r>
            <a:br>
              <a:rPr lang="en-US" dirty="0"/>
            </a:br>
            <a:endParaRPr lang="ar-KR" dirty="0"/>
          </a:p>
        </p:txBody>
      </p:sp>
      <p:sp>
        <p:nvSpPr>
          <p:cNvPr id="9" name="مستطيل 8">
            <a:extLst>
              <a:ext uri="{FF2B5EF4-FFF2-40B4-BE49-F238E27FC236}">
                <a16:creationId xmlns:a16="http://schemas.microsoft.com/office/drawing/2014/main" id="{0881A320-6442-4040-A71D-97F35488927A}"/>
              </a:ext>
            </a:extLst>
          </p:cNvPr>
          <p:cNvSpPr/>
          <p:nvPr/>
        </p:nvSpPr>
        <p:spPr>
          <a:xfrm>
            <a:off x="417591" y="3343463"/>
            <a:ext cx="2039341" cy="1446550"/>
          </a:xfrm>
          <a:prstGeom prst="rect">
            <a:avLst/>
          </a:prstGeom>
        </p:spPr>
        <p:txBody>
          <a:bodyPr wrap="square">
            <a:spAutoFit/>
          </a:bodyPr>
          <a:lstStyle/>
          <a:p>
            <a:br>
              <a:rPr lang="en-US" dirty="0"/>
            </a:br>
            <a:r>
              <a:rPr lang="en-US" sz="1800" b="1" u="sng" dirty="0">
                <a:solidFill>
                  <a:srgbClr val="ED3833"/>
                </a:solidFill>
                <a:latin typeface="Segoe UI Web (Arabic)"/>
              </a:rPr>
              <a:t>Merchant</a:t>
            </a:r>
            <a:r>
              <a:rPr lang="en-US" dirty="0">
                <a:solidFill>
                  <a:srgbClr val="201F1E"/>
                </a:solidFill>
                <a:latin typeface="Segoe UI Web (Arabic)"/>
              </a:rPr>
              <a:t> </a:t>
            </a:r>
            <a:br>
              <a:rPr lang="en-US" dirty="0"/>
            </a:br>
            <a:r>
              <a:rPr lang="en-US" dirty="0">
                <a:solidFill>
                  <a:srgbClr val="201F1E"/>
                </a:solidFill>
                <a:latin typeface="Segoe UI Web (Arabic)"/>
              </a:rPr>
              <a:t>Workshops</a:t>
            </a:r>
            <a:br>
              <a:rPr lang="en-US" dirty="0"/>
            </a:br>
            <a:r>
              <a:rPr lang="en-US" dirty="0">
                <a:solidFill>
                  <a:srgbClr val="201F1E"/>
                </a:solidFill>
                <a:latin typeface="Segoe UI Web (Arabic)"/>
              </a:rPr>
              <a:t>Assessment</a:t>
            </a:r>
            <a:br>
              <a:rPr lang="en-US" dirty="0"/>
            </a:br>
            <a:br>
              <a:rPr lang="en-US" dirty="0"/>
            </a:br>
            <a:endParaRPr lang="ar-KR" dirty="0"/>
          </a:p>
        </p:txBody>
      </p:sp>
      <p:sp>
        <p:nvSpPr>
          <p:cNvPr id="10" name="مستطيل 9">
            <a:extLst>
              <a:ext uri="{FF2B5EF4-FFF2-40B4-BE49-F238E27FC236}">
                <a16:creationId xmlns:a16="http://schemas.microsoft.com/office/drawing/2014/main" id="{C8D0F1B2-FEE5-8A41-901F-9A017ED9ED4C}"/>
              </a:ext>
            </a:extLst>
          </p:cNvPr>
          <p:cNvSpPr/>
          <p:nvPr/>
        </p:nvSpPr>
        <p:spPr>
          <a:xfrm>
            <a:off x="4542281" y="3603486"/>
            <a:ext cx="4572000" cy="1015663"/>
          </a:xfrm>
          <a:prstGeom prst="rect">
            <a:avLst/>
          </a:prstGeom>
        </p:spPr>
        <p:txBody>
          <a:bodyPr>
            <a:spAutoFit/>
          </a:bodyPr>
          <a:lstStyle/>
          <a:p>
            <a:br>
              <a:rPr lang="en-US" dirty="0"/>
            </a:br>
            <a:r>
              <a:rPr lang="en-US" sz="1800" b="1" u="sng" dirty="0">
                <a:solidFill>
                  <a:srgbClr val="ED3833"/>
                </a:solidFill>
                <a:latin typeface="Segoe UI Web (Arabic)"/>
              </a:rPr>
              <a:t>Marketing</a:t>
            </a:r>
            <a:br>
              <a:rPr lang="en-US" dirty="0"/>
            </a:br>
            <a:r>
              <a:rPr lang="en-US" dirty="0">
                <a:solidFill>
                  <a:srgbClr val="201F1E"/>
                </a:solidFill>
                <a:latin typeface="Segoe UI Web (Arabic)"/>
              </a:rPr>
              <a:t>Campaign</a:t>
            </a:r>
            <a:br>
              <a:rPr lang="en-US" dirty="0"/>
            </a:br>
            <a:r>
              <a:rPr lang="en-US" dirty="0">
                <a:solidFill>
                  <a:srgbClr val="201F1E"/>
                </a:solidFill>
                <a:latin typeface="Segoe UI Web (Arabic)"/>
              </a:rPr>
              <a:t>Promotion</a:t>
            </a:r>
            <a:endParaRPr lang="ar-KR" dirty="0"/>
          </a:p>
        </p:txBody>
      </p:sp>
      <p:sp>
        <p:nvSpPr>
          <p:cNvPr id="40" name="Google Shape;186;p37">
            <a:extLst>
              <a:ext uri="{FF2B5EF4-FFF2-40B4-BE49-F238E27FC236}">
                <a16:creationId xmlns:a16="http://schemas.microsoft.com/office/drawing/2014/main" id="{295CC700-A5D1-054F-8A82-E6F67429D1A9}"/>
              </a:ext>
            </a:extLst>
          </p:cNvPr>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dirty="0">
                <a:solidFill>
                  <a:srgbClr val="7D97AD"/>
                </a:solidFill>
                <a:latin typeface="Open Sans"/>
                <a:ea typeface="Open Sans"/>
                <a:cs typeface="Open Sans"/>
                <a:sym typeface="Open Sans"/>
              </a:rPr>
              <a:t>© 201</a:t>
            </a:r>
            <a:r>
              <a:rPr lang="en" dirty="0"/>
              <a:t>9</a:t>
            </a:r>
            <a:r>
              <a:rPr lang="en" sz="700" b="0" i="0" u="none" strike="noStrike" cap="none" dirty="0">
                <a:solidFill>
                  <a:srgbClr val="7D97AD"/>
                </a:solidFill>
                <a:latin typeface="Open Sans"/>
                <a:ea typeface="Open Sans"/>
                <a:cs typeface="Open Sans"/>
                <a:sym typeface="Open Sans"/>
              </a:rPr>
              <a:t> Udacity.  All rights reserved.</a:t>
            </a:r>
            <a:endParaRPr sz="500" dirty="0"/>
          </a:p>
        </p:txBody>
      </p:sp>
      <p:pic>
        <p:nvPicPr>
          <p:cNvPr id="6" name="ملف صوتي 5">
            <a:hlinkClick r:id="" action="ppaction://media"/>
            <a:extLst>
              <a:ext uri="{FF2B5EF4-FFF2-40B4-BE49-F238E27FC236}">
                <a16:creationId xmlns:a16="http://schemas.microsoft.com/office/drawing/2014/main" id="{F7963870-332B-8048-96BB-0196AFC0A92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931326961"/>
      </p:ext>
    </p:extLst>
  </p:cSld>
  <p:clrMapOvr>
    <a:masterClrMapping/>
  </p:clrMapOvr>
  <mc:AlternateContent xmlns:mc="http://schemas.openxmlformats.org/markup-compatibility/2006">
    <mc:Choice xmlns:p14="http://schemas.microsoft.com/office/powerpoint/2010/main" Requires="p14">
      <p:transition spd="slow" p14:dur="2000" advTm="15392"/>
    </mc:Choice>
    <mc:Fallback>
      <p:transition spd="slow" advTm="15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وان 3">
            <a:extLst>
              <a:ext uri="{FF2B5EF4-FFF2-40B4-BE49-F238E27FC236}">
                <a16:creationId xmlns:a16="http://schemas.microsoft.com/office/drawing/2014/main" id="{4555C257-6F2C-7048-B3F7-8D9B7B05FBC0}"/>
              </a:ext>
            </a:extLst>
          </p:cNvPr>
          <p:cNvSpPr>
            <a:spLocks noGrp="1"/>
          </p:cNvSpPr>
          <p:nvPr>
            <p:ph type="title"/>
          </p:nvPr>
        </p:nvSpPr>
        <p:spPr/>
        <p:txBody>
          <a:bodyPr/>
          <a:lstStyle/>
          <a:p>
            <a:r>
              <a:rPr lang="en" dirty="0">
                <a:solidFill>
                  <a:srgbClr val="FF0000"/>
                </a:solidFill>
              </a:rPr>
              <a:t>Return On Investment</a:t>
            </a:r>
            <a:endParaRPr lang="ar-KR" dirty="0"/>
          </a:p>
        </p:txBody>
      </p:sp>
      <p:sp>
        <p:nvSpPr>
          <p:cNvPr id="6" name="مربع نص 5">
            <a:extLst>
              <a:ext uri="{FF2B5EF4-FFF2-40B4-BE49-F238E27FC236}">
                <a16:creationId xmlns:a16="http://schemas.microsoft.com/office/drawing/2014/main" id="{261609EC-232D-7C45-8496-764839ADA721}"/>
              </a:ext>
            </a:extLst>
          </p:cNvPr>
          <p:cNvSpPr txBox="1"/>
          <p:nvPr/>
        </p:nvSpPr>
        <p:spPr>
          <a:xfrm>
            <a:off x="389358" y="1928730"/>
            <a:ext cx="3443821" cy="2092881"/>
          </a:xfrm>
          <a:prstGeom prst="rect">
            <a:avLst/>
          </a:prstGeom>
          <a:noFill/>
        </p:spPr>
        <p:txBody>
          <a:bodyPr wrap="square" rtlCol="1">
            <a:spAutoFit/>
          </a:bodyPr>
          <a:lstStyle/>
          <a:p>
            <a:r>
              <a:rPr lang="en-US" sz="1800" b="1" u="sng" dirty="0">
                <a:solidFill>
                  <a:srgbClr val="ED3833"/>
                </a:solidFill>
              </a:rPr>
              <a:t>Infrastructure</a:t>
            </a:r>
            <a:r>
              <a:rPr lang="en-US" sz="1800" u="sng" dirty="0">
                <a:solidFill>
                  <a:srgbClr val="ED3833"/>
                </a:solidFill>
              </a:rPr>
              <a:t> in Dollar $:</a:t>
            </a:r>
          </a:p>
          <a:p>
            <a:r>
              <a:rPr lang="en-US" dirty="0"/>
              <a:t>Interface Design                </a:t>
            </a:r>
            <a:r>
              <a:rPr lang="ar-KR" dirty="0"/>
              <a:t>8,000</a:t>
            </a:r>
            <a:endParaRPr lang="en-US" dirty="0"/>
          </a:p>
          <a:p>
            <a:r>
              <a:rPr lang="en-US" dirty="0"/>
              <a:t>( UI and UX  ) </a:t>
            </a:r>
          </a:p>
          <a:p>
            <a:r>
              <a:rPr lang="en-US" dirty="0"/>
              <a:t>Development Platform.     30,000</a:t>
            </a:r>
          </a:p>
          <a:p>
            <a:r>
              <a:rPr lang="en-US" dirty="0"/>
              <a:t>Maintenance + Support     5,000</a:t>
            </a:r>
          </a:p>
          <a:p>
            <a:r>
              <a:rPr lang="en-US" dirty="0"/>
              <a:t>App Upgradation.              </a:t>
            </a:r>
            <a:r>
              <a:rPr lang="ar-KR" dirty="0"/>
              <a:t>11,000</a:t>
            </a:r>
            <a:endParaRPr lang="en-US" dirty="0"/>
          </a:p>
          <a:p>
            <a:endParaRPr lang="en-US" dirty="0"/>
          </a:p>
          <a:p>
            <a:r>
              <a:rPr lang="en-US" dirty="0"/>
              <a:t>Total.                                  54,000</a:t>
            </a:r>
          </a:p>
          <a:p>
            <a:r>
              <a:rPr lang="en-US" dirty="0"/>
              <a:t>        </a:t>
            </a:r>
            <a:endParaRPr lang="ar-KR" dirty="0"/>
          </a:p>
        </p:txBody>
      </p:sp>
      <p:cxnSp>
        <p:nvCxnSpPr>
          <p:cNvPr id="8" name="موصل مستقيم 7">
            <a:extLst>
              <a:ext uri="{FF2B5EF4-FFF2-40B4-BE49-F238E27FC236}">
                <a16:creationId xmlns:a16="http://schemas.microsoft.com/office/drawing/2014/main" id="{BFF24DD6-0465-9141-AD2C-324BF05DB1F9}"/>
              </a:ext>
            </a:extLst>
          </p:cNvPr>
          <p:cNvCxnSpPr>
            <a:cxnSpLocks/>
          </p:cNvCxnSpPr>
          <p:nvPr/>
        </p:nvCxnSpPr>
        <p:spPr>
          <a:xfrm flipH="1">
            <a:off x="389358" y="3481420"/>
            <a:ext cx="2973274" cy="0"/>
          </a:xfrm>
          <a:prstGeom prst="line">
            <a:avLst/>
          </a:prstGeom>
        </p:spPr>
        <p:style>
          <a:lnRef idx="1">
            <a:schemeClr val="dk1"/>
          </a:lnRef>
          <a:fillRef idx="0">
            <a:schemeClr val="dk1"/>
          </a:fillRef>
          <a:effectRef idx="0">
            <a:schemeClr val="dk1"/>
          </a:effectRef>
          <a:fontRef idx="minor">
            <a:schemeClr val="tx1"/>
          </a:fontRef>
        </p:style>
      </p:cxnSp>
      <p:sp>
        <p:nvSpPr>
          <p:cNvPr id="10" name="مربع نص 9">
            <a:extLst>
              <a:ext uri="{FF2B5EF4-FFF2-40B4-BE49-F238E27FC236}">
                <a16:creationId xmlns:a16="http://schemas.microsoft.com/office/drawing/2014/main" id="{EFC4DDD6-C4C0-D540-9668-636D63BD704C}"/>
              </a:ext>
            </a:extLst>
          </p:cNvPr>
          <p:cNvSpPr txBox="1"/>
          <p:nvPr/>
        </p:nvSpPr>
        <p:spPr>
          <a:xfrm>
            <a:off x="5470620" y="1914528"/>
            <a:ext cx="3443821" cy="1661993"/>
          </a:xfrm>
          <a:prstGeom prst="rect">
            <a:avLst/>
          </a:prstGeom>
          <a:noFill/>
        </p:spPr>
        <p:txBody>
          <a:bodyPr wrap="square" rtlCol="1">
            <a:spAutoFit/>
          </a:bodyPr>
          <a:lstStyle/>
          <a:p>
            <a:r>
              <a:rPr lang="ar-KR" sz="1800" b="1" u="sng" dirty="0">
                <a:solidFill>
                  <a:srgbClr val="FF0000"/>
                </a:solidFill>
              </a:rPr>
              <a:t>preparing vendors </a:t>
            </a:r>
            <a:r>
              <a:rPr lang="ar-KR" sz="1800" u="sng" dirty="0">
                <a:solidFill>
                  <a:srgbClr val="FF0000"/>
                </a:solidFill>
              </a:rPr>
              <a:t>in dollar</a:t>
            </a:r>
            <a:r>
              <a:rPr lang="en-US" sz="1800" u="sng" dirty="0">
                <a:solidFill>
                  <a:srgbClr val="FF0000"/>
                </a:solidFill>
              </a:rPr>
              <a:t> $:</a:t>
            </a:r>
            <a:endParaRPr lang="ar-KR" sz="1800" u="sng" dirty="0">
              <a:solidFill>
                <a:srgbClr val="FF0000"/>
              </a:solidFill>
            </a:endParaRPr>
          </a:p>
          <a:p>
            <a:r>
              <a:rPr lang="ar-KR" dirty="0"/>
              <a:t>training video</a:t>
            </a:r>
            <a:r>
              <a:rPr lang="en-US" dirty="0"/>
              <a:t>                    10</a:t>
            </a:r>
            <a:r>
              <a:rPr lang="ar-KR" dirty="0"/>
              <a:t>,000</a:t>
            </a:r>
            <a:endParaRPr lang="en-US" dirty="0"/>
          </a:p>
          <a:p>
            <a:r>
              <a:rPr lang="ar-KR" dirty="0"/>
              <a:t>support center</a:t>
            </a:r>
            <a:r>
              <a:rPr lang="en-US" dirty="0"/>
              <a:t>                   20,000</a:t>
            </a:r>
          </a:p>
          <a:p>
            <a:r>
              <a:rPr lang="ar-KR" dirty="0"/>
              <a:t>user manual</a:t>
            </a:r>
            <a:r>
              <a:rPr lang="en-US" dirty="0"/>
              <a:t>                      15,000</a:t>
            </a:r>
          </a:p>
          <a:p>
            <a:endParaRPr lang="en-US" dirty="0"/>
          </a:p>
          <a:p>
            <a:r>
              <a:rPr lang="en-US" dirty="0"/>
              <a:t>Total.                                  54,000</a:t>
            </a:r>
          </a:p>
          <a:p>
            <a:r>
              <a:rPr lang="en-US" dirty="0"/>
              <a:t>        </a:t>
            </a:r>
            <a:endParaRPr lang="ar-KR" dirty="0"/>
          </a:p>
        </p:txBody>
      </p:sp>
      <p:cxnSp>
        <p:nvCxnSpPr>
          <p:cNvPr id="12" name="موصل مستقيم 11">
            <a:extLst>
              <a:ext uri="{FF2B5EF4-FFF2-40B4-BE49-F238E27FC236}">
                <a16:creationId xmlns:a16="http://schemas.microsoft.com/office/drawing/2014/main" id="{0ABD5220-1461-FE4D-8001-0E0B80FA3833}"/>
              </a:ext>
            </a:extLst>
          </p:cNvPr>
          <p:cNvCxnSpPr>
            <a:cxnSpLocks/>
          </p:cNvCxnSpPr>
          <p:nvPr/>
        </p:nvCxnSpPr>
        <p:spPr>
          <a:xfrm flipH="1">
            <a:off x="5550518" y="2978205"/>
            <a:ext cx="2973274" cy="0"/>
          </a:xfrm>
          <a:prstGeom prst="line">
            <a:avLst/>
          </a:prstGeom>
        </p:spPr>
        <p:style>
          <a:lnRef idx="1">
            <a:schemeClr val="dk1"/>
          </a:lnRef>
          <a:fillRef idx="0">
            <a:schemeClr val="dk1"/>
          </a:fillRef>
          <a:effectRef idx="0">
            <a:schemeClr val="dk1"/>
          </a:effectRef>
          <a:fontRef idx="minor">
            <a:schemeClr val="tx1"/>
          </a:fontRef>
        </p:style>
      </p:cxnSp>
      <p:sp>
        <p:nvSpPr>
          <p:cNvPr id="14" name="Google Shape;186;p37">
            <a:extLst>
              <a:ext uri="{FF2B5EF4-FFF2-40B4-BE49-F238E27FC236}">
                <a16:creationId xmlns:a16="http://schemas.microsoft.com/office/drawing/2014/main" id="{6EC3FCC1-AFB8-2649-884E-F7F1150B2B3F}"/>
              </a:ext>
            </a:extLst>
          </p:cNvPr>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dirty="0">
                <a:solidFill>
                  <a:srgbClr val="7D97AD"/>
                </a:solidFill>
                <a:latin typeface="Open Sans"/>
                <a:ea typeface="Open Sans"/>
                <a:cs typeface="Open Sans"/>
                <a:sym typeface="Open Sans"/>
              </a:rPr>
              <a:t>© 201</a:t>
            </a:r>
            <a:r>
              <a:rPr lang="en" dirty="0"/>
              <a:t>9</a:t>
            </a:r>
            <a:r>
              <a:rPr lang="en" sz="700" b="0" i="0" u="none" strike="noStrike" cap="none" dirty="0">
                <a:solidFill>
                  <a:srgbClr val="7D97AD"/>
                </a:solidFill>
                <a:latin typeface="Open Sans"/>
                <a:ea typeface="Open Sans"/>
                <a:cs typeface="Open Sans"/>
                <a:sym typeface="Open Sans"/>
              </a:rPr>
              <a:t> Udacity.  All rights reserved.</a:t>
            </a:r>
            <a:endParaRPr sz="500" dirty="0"/>
          </a:p>
        </p:txBody>
      </p:sp>
      <p:sp>
        <p:nvSpPr>
          <p:cNvPr id="15" name="عنصر نائب للنص 1">
            <a:extLst>
              <a:ext uri="{FF2B5EF4-FFF2-40B4-BE49-F238E27FC236}">
                <a16:creationId xmlns:a16="http://schemas.microsoft.com/office/drawing/2014/main" id="{8095D56F-AF61-C04C-8461-6B1073A4707D}"/>
              </a:ext>
            </a:extLst>
          </p:cNvPr>
          <p:cNvSpPr txBox="1">
            <a:spLocks/>
          </p:cNvSpPr>
          <p:nvPr/>
        </p:nvSpPr>
        <p:spPr>
          <a:xfrm>
            <a:off x="5470619" y="1471895"/>
            <a:ext cx="3443822" cy="309600"/>
          </a:xfrm>
          <a:prstGeom prst="rect">
            <a:avLst/>
          </a:prstGeom>
          <a:noFill/>
          <a:ln>
            <a:noFill/>
          </a:ln>
        </p:spPr>
        <p:txBody>
          <a:bodyPr spcFirstLastPara="1" wrap="square" lIns="34275" tIns="34275" rIns="342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r>
              <a:rPr lang="en-US" dirty="0">
                <a:solidFill>
                  <a:srgbClr val="ABC19C"/>
                </a:solidFill>
              </a:rPr>
              <a:t>Initial Merchant Cost</a:t>
            </a:r>
            <a:endParaRPr lang="ar-KR" dirty="0">
              <a:solidFill>
                <a:srgbClr val="ABC19C"/>
              </a:solidFill>
            </a:endParaRPr>
          </a:p>
        </p:txBody>
      </p:sp>
      <p:sp>
        <p:nvSpPr>
          <p:cNvPr id="16" name="عنصر نائب للنص 1">
            <a:extLst>
              <a:ext uri="{FF2B5EF4-FFF2-40B4-BE49-F238E27FC236}">
                <a16:creationId xmlns:a16="http://schemas.microsoft.com/office/drawing/2014/main" id="{631FC591-5DB6-594C-B1C2-052BCD07C851}"/>
              </a:ext>
            </a:extLst>
          </p:cNvPr>
          <p:cNvSpPr txBox="1">
            <a:spLocks/>
          </p:cNvSpPr>
          <p:nvPr/>
        </p:nvSpPr>
        <p:spPr>
          <a:xfrm>
            <a:off x="229559" y="1491738"/>
            <a:ext cx="3443822" cy="309600"/>
          </a:xfrm>
          <a:prstGeom prst="rect">
            <a:avLst/>
          </a:prstGeom>
          <a:noFill/>
          <a:ln>
            <a:noFill/>
          </a:ln>
        </p:spPr>
        <p:txBody>
          <a:bodyPr spcFirstLastPara="1" wrap="square" lIns="34275" tIns="34275" rIns="342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r>
              <a:rPr lang="en-US" dirty="0">
                <a:solidFill>
                  <a:srgbClr val="ABC19C"/>
                </a:solidFill>
              </a:rPr>
              <a:t>Initial Infrastructure Cost</a:t>
            </a:r>
            <a:endParaRPr lang="ar-KR" dirty="0">
              <a:solidFill>
                <a:srgbClr val="ABC19C"/>
              </a:solidFill>
            </a:endParaRPr>
          </a:p>
        </p:txBody>
      </p:sp>
      <p:pic>
        <p:nvPicPr>
          <p:cNvPr id="2" name="ملف صوتي 1">
            <a:hlinkClick r:id="" action="ppaction://media"/>
            <a:extLst>
              <a:ext uri="{FF2B5EF4-FFF2-40B4-BE49-F238E27FC236}">
                <a16:creationId xmlns:a16="http://schemas.microsoft.com/office/drawing/2014/main" id="{0F0DEC92-6E77-6846-ABEC-F6B7839DE2B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769118155"/>
      </p:ext>
    </p:extLst>
  </p:cSld>
  <p:clrMapOvr>
    <a:masterClrMapping/>
  </p:clrMapOvr>
  <mc:AlternateContent xmlns:mc="http://schemas.openxmlformats.org/markup-compatibility/2006">
    <mc:Choice xmlns:p14="http://schemas.microsoft.com/office/powerpoint/2010/main" Requires="p14">
      <p:transition spd="slow" p14:dur="2000" advTm="11485"/>
    </mc:Choice>
    <mc:Fallback>
      <p:transition spd="slow" advTm="11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7107</TotalTime>
  <Words>2089</Words>
  <Application>Microsoft Macintosh PowerPoint</Application>
  <PresentationFormat>عرض على الشاشة (16:9)</PresentationFormat>
  <Paragraphs>334</Paragraphs>
  <Slides>26</Slides>
  <Notes>14</Notes>
  <HiddenSlides>0</HiddenSlides>
  <MMClips>22</MMClips>
  <ScaleCrop>false</ScaleCrop>
  <HeadingPairs>
    <vt:vector size="6" baseType="variant">
      <vt:variant>
        <vt:lpstr>الخطوط المستخدمة</vt:lpstr>
      </vt:variant>
      <vt:variant>
        <vt:i4>13</vt:i4>
      </vt:variant>
      <vt:variant>
        <vt:lpstr>نسق</vt:lpstr>
      </vt:variant>
      <vt:variant>
        <vt:i4>2</vt:i4>
      </vt:variant>
      <vt:variant>
        <vt:lpstr>عناوين الشرائح</vt:lpstr>
      </vt:variant>
      <vt:variant>
        <vt:i4>26</vt:i4>
      </vt:variant>
    </vt:vector>
  </HeadingPairs>
  <TitlesOfParts>
    <vt:vector size="41" baseType="lpstr">
      <vt:lpstr>Cabin</vt:lpstr>
      <vt:lpstr>Bauhaus 93</vt:lpstr>
      <vt:lpstr>DD-TTNorms</vt:lpstr>
      <vt:lpstr>Arial</vt:lpstr>
      <vt:lpstr>Open Sans</vt:lpstr>
      <vt:lpstr>halyard-text</vt:lpstr>
      <vt:lpstr>Segoe UI Web (Arabic)</vt:lpstr>
      <vt:lpstr>American Typewriter</vt:lpstr>
      <vt:lpstr>Andale Mono</vt:lpstr>
      <vt:lpstr>Apple Braille</vt:lpstr>
      <vt:lpstr>halyard-display</vt:lpstr>
      <vt:lpstr>Barlow</vt:lpstr>
      <vt:lpstr>Wingdings</vt:lpstr>
      <vt:lpstr>Simple Light</vt:lpstr>
      <vt:lpstr>Udacity Template 16x9</vt:lpstr>
      <vt:lpstr>Product Pitch  DoorDash Project scenarios </vt:lpstr>
      <vt:lpstr>Background;-</vt:lpstr>
      <vt:lpstr>Business Case</vt:lpstr>
      <vt:lpstr>Initial Focus</vt:lpstr>
      <vt:lpstr>Opportunity</vt:lpstr>
      <vt:lpstr>Proposal</vt:lpstr>
      <vt:lpstr>Return On Investment</vt:lpstr>
      <vt:lpstr>Return On Investment</vt:lpstr>
      <vt:lpstr>Return On Investment</vt:lpstr>
      <vt:lpstr>Return On Investment</vt:lpstr>
      <vt:lpstr>Return On Investment</vt:lpstr>
      <vt:lpstr>Measurement</vt:lpstr>
      <vt:lpstr>Competitors</vt:lpstr>
      <vt:lpstr> GrubHub</vt:lpstr>
      <vt:lpstr> Deliveroo</vt:lpstr>
      <vt:lpstr>Our Advantages</vt:lpstr>
      <vt:lpstr>عرض تقديمي في PowerPoint</vt:lpstr>
      <vt:lpstr>عرض تقديمي في PowerPoint</vt:lpstr>
      <vt:lpstr>Roadmap and Vision</vt:lpstr>
      <vt:lpstr>Roadmap Pillars</vt:lpstr>
      <vt:lpstr>BECOME A DASHER </vt:lpstr>
      <vt:lpstr>DoorDash For Work </vt:lpstr>
      <vt:lpstr>عرض تقديمي في PowerPoint</vt:lpstr>
      <vt:lpstr>عرض تقديمي في PowerPoint</vt:lpstr>
      <vt:lpstr>عرض تقديمي في PowerPoint</vt:lpstr>
      <vt:lpstr>For sources of this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Template</dc:title>
  <cp:lastModifiedBy>jon hosly</cp:lastModifiedBy>
  <cp:revision>56</cp:revision>
  <dcterms:modified xsi:type="dcterms:W3CDTF">2021-09-14T09:14:02Z</dcterms:modified>
</cp:coreProperties>
</file>